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57" r:id="rId3"/>
    <p:sldId id="258" r:id="rId4"/>
    <p:sldId id="259" r:id="rId5"/>
    <p:sldId id="260" r:id="rId6"/>
    <p:sldId id="261" r:id="rId7"/>
    <p:sldId id="263" r:id="rId8"/>
    <p:sldId id="262" r:id="rId9"/>
    <p:sldId id="265" r:id="rId10"/>
    <p:sldId id="266" r:id="rId11"/>
    <p:sldId id="267" r:id="rId12"/>
    <p:sldId id="268" r:id="rId13"/>
    <p:sldId id="269" r:id="rId14"/>
    <p:sldId id="270" r:id="rId15"/>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66" d="100"/>
          <a:sy n="66" d="100"/>
        </p:scale>
        <p:origin x="84"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hu-HU"/>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3.1006808151030664E-2"/>
          <c:y val="2.9561784945230391E-2"/>
          <c:w val="0.95452334804515504"/>
          <c:h val="0.85673218442736376"/>
        </c:manualLayout>
      </c:layout>
      <c:pie3DChart>
        <c:varyColors val="1"/>
        <c:ser>
          <c:idx val="0"/>
          <c:order val="0"/>
          <c:tx>
            <c:strRef>
              <c:f>Munka1!$B$1</c:f>
              <c:strCache>
                <c:ptCount val="1"/>
                <c:pt idx="0">
                  <c:v>Teamwork</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7F71-4D49-97C1-D15A220D4493}"/>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2-7F71-4D49-97C1-D15A220D4493}"/>
              </c:ext>
            </c:extLst>
          </c:dPt>
          <c:dPt>
            <c:idx val="2"/>
            <c:bubble3D val="0"/>
            <c:spPr>
              <a:solidFill>
                <a:schemeClr val="accent3"/>
              </a:solidFill>
              <a:ln w="25400">
                <a:solidFill>
                  <a:schemeClr val="lt1"/>
                </a:solidFill>
              </a:ln>
              <a:effectLst/>
              <a:sp3d contourW="25400">
                <a:contourClr>
                  <a:schemeClr val="lt1"/>
                </a:contourClr>
              </a:sp3d>
            </c:spPr>
          </c:dPt>
          <c:dPt>
            <c:idx val="3"/>
            <c:bubble3D val="0"/>
            <c:spPr>
              <a:solidFill>
                <a:schemeClr val="accent4"/>
              </a:solidFill>
              <a:ln w="25400">
                <a:solidFill>
                  <a:schemeClr val="lt1"/>
                </a:solidFill>
              </a:ln>
              <a:effectLst/>
              <a:sp3d contourW="25400">
                <a:contourClr>
                  <a:schemeClr val="lt1"/>
                </a:contourClr>
              </a:sp3d>
            </c:spPr>
          </c:dPt>
          <c:cat>
            <c:strRef>
              <c:f>Munka1!$A$2:$A$5</c:f>
              <c:strCache>
                <c:ptCount val="2"/>
                <c:pt idx="0">
                  <c:v>Polgar Adam</c:v>
                </c:pt>
                <c:pt idx="1">
                  <c:v>Strung David</c:v>
                </c:pt>
              </c:strCache>
            </c:strRef>
          </c:cat>
          <c:val>
            <c:numRef>
              <c:f>Munka1!$B$2:$B$5</c:f>
              <c:numCache>
                <c:formatCode>General</c:formatCode>
                <c:ptCount val="4"/>
                <c:pt idx="0">
                  <c:v>110</c:v>
                </c:pt>
                <c:pt idx="1">
                  <c:v>60</c:v>
                </c:pt>
              </c:numCache>
            </c:numRef>
          </c:val>
          <c:extLst>
            <c:ext xmlns:c16="http://schemas.microsoft.com/office/drawing/2014/chart" uri="{C3380CC4-5D6E-409C-BE32-E72D297353CC}">
              <c16:uniqueId val="{00000000-7F71-4D49-97C1-D15A220D4493}"/>
            </c:ext>
          </c:extLst>
        </c:ser>
        <c:dLbls>
          <c:showLegendKey val="0"/>
          <c:showVal val="0"/>
          <c:showCatName val="0"/>
          <c:showSerName val="0"/>
          <c:showPercent val="0"/>
          <c:showBubbleSize val="0"/>
          <c:showLeaderLines val="1"/>
        </c:dLbls>
      </c:pie3DChart>
      <c:spPr>
        <a:noFill/>
        <a:ln>
          <a:noFill/>
        </a:ln>
        <a:effectLst/>
      </c:spPr>
    </c:plotArea>
    <c:legend>
      <c:legendPos val="b"/>
      <c:legendEntry>
        <c:idx val="0"/>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hu-HU"/>
          </a:p>
        </c:txPr>
      </c:legendEntry>
      <c:legendEntry>
        <c:idx val="1"/>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hu-HU"/>
          </a:p>
        </c:txPr>
      </c:legendEntry>
      <c:legendEntry>
        <c:idx val="2"/>
        <c:delete val="1"/>
      </c:legendEntry>
      <c:legendEntry>
        <c:idx val="3"/>
        <c:delete val="1"/>
      </c:legendEntry>
      <c:layout>
        <c:manualLayout>
          <c:xMode val="edge"/>
          <c:yMode val="edge"/>
          <c:x val="0.30043204447011068"/>
          <c:y val="0.88333779087807129"/>
          <c:w val="0.39086742888617032"/>
          <c:h val="6.0494817725991107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hu-HU"/>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hu-HU"/>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0.25438</cdr:x>
      <cdr:y>0.20073</cdr:y>
    </cdr:from>
    <cdr:to>
      <cdr:x>0.35596</cdr:x>
      <cdr:y>0.29195</cdr:y>
    </cdr:to>
    <cdr:sp macro="" textlink="">
      <cdr:nvSpPr>
        <cdr:cNvPr id="2" name="Szövegdoboz 1">
          <a:extLst xmlns:a="http://schemas.openxmlformats.org/drawingml/2006/main">
            <a:ext uri="{FF2B5EF4-FFF2-40B4-BE49-F238E27FC236}">
              <a16:creationId xmlns:a16="http://schemas.microsoft.com/office/drawing/2014/main" id="{314D2CD8-2702-447B-0419-291BEC747E04}"/>
            </a:ext>
          </a:extLst>
        </cdr:cNvPr>
        <cdr:cNvSpPr txBox="1"/>
      </cdr:nvSpPr>
      <cdr:spPr>
        <a:xfrm xmlns:a="http://schemas.openxmlformats.org/drawingml/2006/main">
          <a:off x="1562846" y="862338"/>
          <a:ext cx="624115" cy="391886"/>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2000" kern="1200" dirty="0">
              <a:latin typeface="Arial" panose="020B0604020202020204" pitchFamily="34" charset="0"/>
              <a:cs typeface="Arial" panose="020B0604020202020204" pitchFamily="34" charset="0"/>
            </a:rPr>
            <a:t>60h</a:t>
          </a:r>
          <a:endParaRPr lang="hu-HU" sz="1600" kern="1200" dirty="0">
            <a:latin typeface="Arial" panose="020B0604020202020204" pitchFamily="34" charset="0"/>
            <a:cs typeface="Arial" panose="020B0604020202020204" pitchFamily="34" charset="0"/>
          </a:endParaRPr>
        </a:p>
      </cdr:txBody>
    </cdr:sp>
  </cdr:relSizeAnchor>
</c:userShapes>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0300DAC1-F4F9-FBF6-09AF-61529418B903}"/>
              </a:ext>
            </a:extLst>
          </p:cNvPr>
          <p:cNvSpPr>
            <a:spLocks noGrp="1"/>
          </p:cNvSpPr>
          <p:nvPr>
            <p:ph type="ctrTitle"/>
          </p:nvPr>
        </p:nvSpPr>
        <p:spPr>
          <a:xfrm>
            <a:off x="1524000" y="1122363"/>
            <a:ext cx="9144000" cy="2387600"/>
          </a:xfrm>
        </p:spPr>
        <p:txBody>
          <a:bodyPr anchor="b"/>
          <a:lstStyle>
            <a:lvl1pPr algn="ctr">
              <a:defRPr sz="6000"/>
            </a:lvl1pPr>
          </a:lstStyle>
          <a:p>
            <a:r>
              <a:rPr lang="hu-HU"/>
              <a:t>Mintacím szerkesztése</a:t>
            </a:r>
          </a:p>
        </p:txBody>
      </p:sp>
      <p:sp>
        <p:nvSpPr>
          <p:cNvPr id="3" name="Alcím 2">
            <a:extLst>
              <a:ext uri="{FF2B5EF4-FFF2-40B4-BE49-F238E27FC236}">
                <a16:creationId xmlns:a16="http://schemas.microsoft.com/office/drawing/2014/main" id="{3F8DA7F7-6DDF-E9DA-38A3-1F098B3C15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Kattintson ide az alcím mintájának szerkesztéséhez</a:t>
            </a:r>
          </a:p>
        </p:txBody>
      </p:sp>
      <p:sp>
        <p:nvSpPr>
          <p:cNvPr id="4" name="Dátum helye 3">
            <a:extLst>
              <a:ext uri="{FF2B5EF4-FFF2-40B4-BE49-F238E27FC236}">
                <a16:creationId xmlns:a16="http://schemas.microsoft.com/office/drawing/2014/main" id="{19270612-49DF-A856-20D2-A9AE29D5ECCE}"/>
              </a:ext>
            </a:extLst>
          </p:cNvPr>
          <p:cNvSpPr>
            <a:spLocks noGrp="1"/>
          </p:cNvSpPr>
          <p:nvPr>
            <p:ph type="dt" sz="half" idx="10"/>
          </p:nvPr>
        </p:nvSpPr>
        <p:spPr/>
        <p:txBody>
          <a:bodyPr/>
          <a:lstStyle/>
          <a:p>
            <a:fld id="{7A9B6829-2750-4C6C-8821-A4450437B824}" type="datetimeFigureOut">
              <a:rPr lang="hu-HU" smtClean="0"/>
              <a:t>2025. 04. 28.</a:t>
            </a:fld>
            <a:endParaRPr lang="hu-HU"/>
          </a:p>
        </p:txBody>
      </p:sp>
      <p:sp>
        <p:nvSpPr>
          <p:cNvPr id="5" name="Élőláb helye 4">
            <a:extLst>
              <a:ext uri="{FF2B5EF4-FFF2-40B4-BE49-F238E27FC236}">
                <a16:creationId xmlns:a16="http://schemas.microsoft.com/office/drawing/2014/main" id="{2E833BB9-382A-9E46-C0B2-21CD44BB4DFF}"/>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40DC9FEE-3522-F5D4-6741-FC7F60A2794A}"/>
              </a:ext>
            </a:extLst>
          </p:cNvPr>
          <p:cNvSpPr>
            <a:spLocks noGrp="1"/>
          </p:cNvSpPr>
          <p:nvPr>
            <p:ph type="sldNum" sz="quarter" idx="12"/>
          </p:nvPr>
        </p:nvSpPr>
        <p:spPr/>
        <p:txBody>
          <a:bodyPr/>
          <a:lstStyle/>
          <a:p>
            <a:fld id="{EFD00932-0F9E-4763-A68E-FB9884AC5C04}" type="slidenum">
              <a:rPr lang="hu-HU" smtClean="0"/>
              <a:t>‹#›</a:t>
            </a:fld>
            <a:endParaRPr lang="hu-HU"/>
          </a:p>
        </p:txBody>
      </p:sp>
    </p:spTree>
    <p:extLst>
      <p:ext uri="{BB962C8B-B14F-4D97-AF65-F5344CB8AC3E}">
        <p14:creationId xmlns:p14="http://schemas.microsoft.com/office/powerpoint/2010/main" val="3338608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9E49A71-4528-8E8D-C9FA-3E9D6773356F}"/>
              </a:ext>
            </a:extLst>
          </p:cNvPr>
          <p:cNvSpPr>
            <a:spLocks noGrp="1"/>
          </p:cNvSpPr>
          <p:nvPr>
            <p:ph type="title"/>
          </p:nvPr>
        </p:nvSpPr>
        <p:spPr/>
        <p:txBody>
          <a:bodyPr/>
          <a:lstStyle/>
          <a:p>
            <a:r>
              <a:rPr lang="hu-HU"/>
              <a:t>Mintacím szerkesztése</a:t>
            </a:r>
          </a:p>
        </p:txBody>
      </p:sp>
      <p:sp>
        <p:nvSpPr>
          <p:cNvPr id="3" name="Függőleges szöveg helye 2">
            <a:extLst>
              <a:ext uri="{FF2B5EF4-FFF2-40B4-BE49-F238E27FC236}">
                <a16:creationId xmlns:a16="http://schemas.microsoft.com/office/drawing/2014/main" id="{2CA4B535-956E-609C-42AC-2B33F8131266}"/>
              </a:ext>
            </a:extLst>
          </p:cNvPr>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D91546C0-930C-9B18-C046-EF30934900D5}"/>
              </a:ext>
            </a:extLst>
          </p:cNvPr>
          <p:cNvSpPr>
            <a:spLocks noGrp="1"/>
          </p:cNvSpPr>
          <p:nvPr>
            <p:ph type="dt" sz="half" idx="10"/>
          </p:nvPr>
        </p:nvSpPr>
        <p:spPr/>
        <p:txBody>
          <a:bodyPr/>
          <a:lstStyle/>
          <a:p>
            <a:fld id="{7A9B6829-2750-4C6C-8821-A4450437B824}" type="datetimeFigureOut">
              <a:rPr lang="hu-HU" smtClean="0"/>
              <a:t>2025. 04. 28.</a:t>
            </a:fld>
            <a:endParaRPr lang="hu-HU"/>
          </a:p>
        </p:txBody>
      </p:sp>
      <p:sp>
        <p:nvSpPr>
          <p:cNvPr id="5" name="Élőláb helye 4">
            <a:extLst>
              <a:ext uri="{FF2B5EF4-FFF2-40B4-BE49-F238E27FC236}">
                <a16:creationId xmlns:a16="http://schemas.microsoft.com/office/drawing/2014/main" id="{26B597C9-2DAC-C2EA-3D08-6AD889D4BBFB}"/>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32CDF4AB-6B00-2D49-3E30-6CBC52AAE0F6}"/>
              </a:ext>
            </a:extLst>
          </p:cNvPr>
          <p:cNvSpPr>
            <a:spLocks noGrp="1"/>
          </p:cNvSpPr>
          <p:nvPr>
            <p:ph type="sldNum" sz="quarter" idx="12"/>
          </p:nvPr>
        </p:nvSpPr>
        <p:spPr/>
        <p:txBody>
          <a:bodyPr/>
          <a:lstStyle/>
          <a:p>
            <a:fld id="{EFD00932-0F9E-4763-A68E-FB9884AC5C04}" type="slidenum">
              <a:rPr lang="hu-HU" smtClean="0"/>
              <a:t>‹#›</a:t>
            </a:fld>
            <a:endParaRPr lang="hu-HU"/>
          </a:p>
        </p:txBody>
      </p:sp>
    </p:spTree>
    <p:extLst>
      <p:ext uri="{BB962C8B-B14F-4D97-AF65-F5344CB8AC3E}">
        <p14:creationId xmlns:p14="http://schemas.microsoft.com/office/powerpoint/2010/main" val="1950109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Függőleges cím 1">
            <a:extLst>
              <a:ext uri="{FF2B5EF4-FFF2-40B4-BE49-F238E27FC236}">
                <a16:creationId xmlns:a16="http://schemas.microsoft.com/office/drawing/2014/main" id="{191D0FDF-21FC-9EF0-9B6E-A4D2A2D8517F}"/>
              </a:ext>
            </a:extLst>
          </p:cNvPr>
          <p:cNvSpPr>
            <a:spLocks noGrp="1"/>
          </p:cNvSpPr>
          <p:nvPr>
            <p:ph type="title" orient="vert"/>
          </p:nvPr>
        </p:nvSpPr>
        <p:spPr>
          <a:xfrm>
            <a:off x="8724900" y="365125"/>
            <a:ext cx="2628900" cy="5811838"/>
          </a:xfrm>
        </p:spPr>
        <p:txBody>
          <a:bodyPr vert="eaVert"/>
          <a:lstStyle/>
          <a:p>
            <a:r>
              <a:rPr lang="hu-HU"/>
              <a:t>Mintacím szerkesztése</a:t>
            </a:r>
          </a:p>
        </p:txBody>
      </p:sp>
      <p:sp>
        <p:nvSpPr>
          <p:cNvPr id="3" name="Függőleges szöveg helye 2">
            <a:extLst>
              <a:ext uri="{FF2B5EF4-FFF2-40B4-BE49-F238E27FC236}">
                <a16:creationId xmlns:a16="http://schemas.microsoft.com/office/drawing/2014/main" id="{8F367B7A-286A-CB9C-B209-7C301422BC82}"/>
              </a:ext>
            </a:extLst>
          </p:cNvPr>
          <p:cNvSpPr>
            <a:spLocks noGrp="1"/>
          </p:cNvSpPr>
          <p:nvPr>
            <p:ph type="body" orient="vert" idx="1"/>
          </p:nvPr>
        </p:nvSpPr>
        <p:spPr>
          <a:xfrm>
            <a:off x="838200" y="365125"/>
            <a:ext cx="7734300" cy="5811838"/>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5ADE309D-4E26-3E1F-B498-F36ECAAAA6DD}"/>
              </a:ext>
            </a:extLst>
          </p:cNvPr>
          <p:cNvSpPr>
            <a:spLocks noGrp="1"/>
          </p:cNvSpPr>
          <p:nvPr>
            <p:ph type="dt" sz="half" idx="10"/>
          </p:nvPr>
        </p:nvSpPr>
        <p:spPr/>
        <p:txBody>
          <a:bodyPr/>
          <a:lstStyle/>
          <a:p>
            <a:fld id="{7A9B6829-2750-4C6C-8821-A4450437B824}" type="datetimeFigureOut">
              <a:rPr lang="hu-HU" smtClean="0"/>
              <a:t>2025. 04. 28.</a:t>
            </a:fld>
            <a:endParaRPr lang="hu-HU"/>
          </a:p>
        </p:txBody>
      </p:sp>
      <p:sp>
        <p:nvSpPr>
          <p:cNvPr id="5" name="Élőláb helye 4">
            <a:extLst>
              <a:ext uri="{FF2B5EF4-FFF2-40B4-BE49-F238E27FC236}">
                <a16:creationId xmlns:a16="http://schemas.microsoft.com/office/drawing/2014/main" id="{A7451A2E-9FAD-CBBA-65AD-5B276FF0CB81}"/>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BE781A2C-9180-29C6-5E00-650302B4DBA1}"/>
              </a:ext>
            </a:extLst>
          </p:cNvPr>
          <p:cNvSpPr>
            <a:spLocks noGrp="1"/>
          </p:cNvSpPr>
          <p:nvPr>
            <p:ph type="sldNum" sz="quarter" idx="12"/>
          </p:nvPr>
        </p:nvSpPr>
        <p:spPr/>
        <p:txBody>
          <a:bodyPr/>
          <a:lstStyle/>
          <a:p>
            <a:fld id="{EFD00932-0F9E-4763-A68E-FB9884AC5C04}" type="slidenum">
              <a:rPr lang="hu-HU" smtClean="0"/>
              <a:t>‹#›</a:t>
            </a:fld>
            <a:endParaRPr lang="hu-HU"/>
          </a:p>
        </p:txBody>
      </p:sp>
    </p:spTree>
    <p:extLst>
      <p:ext uri="{BB962C8B-B14F-4D97-AF65-F5344CB8AC3E}">
        <p14:creationId xmlns:p14="http://schemas.microsoft.com/office/powerpoint/2010/main" val="2818563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0AC81DCC-76A7-0787-2282-03E8B5AF427F}"/>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3F9805F5-8B72-0CFA-3F67-D0384E9784E9}"/>
              </a:ext>
            </a:extLst>
          </p:cNvPr>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B5E916F2-955C-DEC5-30FD-5B4911DCE7B9}"/>
              </a:ext>
            </a:extLst>
          </p:cNvPr>
          <p:cNvSpPr>
            <a:spLocks noGrp="1"/>
          </p:cNvSpPr>
          <p:nvPr>
            <p:ph type="dt" sz="half" idx="10"/>
          </p:nvPr>
        </p:nvSpPr>
        <p:spPr/>
        <p:txBody>
          <a:bodyPr/>
          <a:lstStyle/>
          <a:p>
            <a:fld id="{7A9B6829-2750-4C6C-8821-A4450437B824}" type="datetimeFigureOut">
              <a:rPr lang="hu-HU" smtClean="0"/>
              <a:t>2025. 04. 28.</a:t>
            </a:fld>
            <a:endParaRPr lang="hu-HU"/>
          </a:p>
        </p:txBody>
      </p:sp>
      <p:sp>
        <p:nvSpPr>
          <p:cNvPr id="5" name="Élőláb helye 4">
            <a:extLst>
              <a:ext uri="{FF2B5EF4-FFF2-40B4-BE49-F238E27FC236}">
                <a16:creationId xmlns:a16="http://schemas.microsoft.com/office/drawing/2014/main" id="{1CC06E94-003A-E9DA-CEC5-DB7F95ABF203}"/>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C628B16A-B510-4B1A-261C-593B9BF52C7E}"/>
              </a:ext>
            </a:extLst>
          </p:cNvPr>
          <p:cNvSpPr>
            <a:spLocks noGrp="1"/>
          </p:cNvSpPr>
          <p:nvPr>
            <p:ph type="sldNum" sz="quarter" idx="12"/>
          </p:nvPr>
        </p:nvSpPr>
        <p:spPr/>
        <p:txBody>
          <a:bodyPr/>
          <a:lstStyle/>
          <a:p>
            <a:fld id="{EFD00932-0F9E-4763-A68E-FB9884AC5C04}" type="slidenum">
              <a:rPr lang="hu-HU" smtClean="0"/>
              <a:t>‹#›</a:t>
            </a:fld>
            <a:endParaRPr lang="hu-HU"/>
          </a:p>
        </p:txBody>
      </p:sp>
    </p:spTree>
    <p:extLst>
      <p:ext uri="{BB962C8B-B14F-4D97-AF65-F5344CB8AC3E}">
        <p14:creationId xmlns:p14="http://schemas.microsoft.com/office/powerpoint/2010/main" val="3764126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4B43A338-B227-CECA-7CF9-D1CA225BD375}"/>
              </a:ext>
            </a:extLst>
          </p:cNvPr>
          <p:cNvSpPr>
            <a:spLocks noGrp="1"/>
          </p:cNvSpPr>
          <p:nvPr>
            <p:ph type="title"/>
          </p:nvPr>
        </p:nvSpPr>
        <p:spPr>
          <a:xfrm>
            <a:off x="831850" y="1709738"/>
            <a:ext cx="10515600" cy="2852737"/>
          </a:xfrm>
        </p:spPr>
        <p:txBody>
          <a:bodyPr anchor="b"/>
          <a:lstStyle>
            <a:lvl1pPr>
              <a:defRPr sz="6000"/>
            </a:lvl1pPr>
          </a:lstStyle>
          <a:p>
            <a:r>
              <a:rPr lang="hu-HU"/>
              <a:t>Mintacím szerkesztése</a:t>
            </a:r>
          </a:p>
        </p:txBody>
      </p:sp>
      <p:sp>
        <p:nvSpPr>
          <p:cNvPr id="3" name="Szöveg helye 2">
            <a:extLst>
              <a:ext uri="{FF2B5EF4-FFF2-40B4-BE49-F238E27FC236}">
                <a16:creationId xmlns:a16="http://schemas.microsoft.com/office/drawing/2014/main" id="{ACA83463-FDEB-039E-32B8-3428C7D883B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hu-HU"/>
              <a:t>Mintaszöveg szerkesztése</a:t>
            </a:r>
          </a:p>
        </p:txBody>
      </p:sp>
      <p:sp>
        <p:nvSpPr>
          <p:cNvPr id="4" name="Dátum helye 3">
            <a:extLst>
              <a:ext uri="{FF2B5EF4-FFF2-40B4-BE49-F238E27FC236}">
                <a16:creationId xmlns:a16="http://schemas.microsoft.com/office/drawing/2014/main" id="{6624532A-E70E-0D00-AA92-5C0F3F63317A}"/>
              </a:ext>
            </a:extLst>
          </p:cNvPr>
          <p:cNvSpPr>
            <a:spLocks noGrp="1"/>
          </p:cNvSpPr>
          <p:nvPr>
            <p:ph type="dt" sz="half" idx="10"/>
          </p:nvPr>
        </p:nvSpPr>
        <p:spPr/>
        <p:txBody>
          <a:bodyPr/>
          <a:lstStyle/>
          <a:p>
            <a:fld id="{7A9B6829-2750-4C6C-8821-A4450437B824}" type="datetimeFigureOut">
              <a:rPr lang="hu-HU" smtClean="0"/>
              <a:t>2025. 04. 28.</a:t>
            </a:fld>
            <a:endParaRPr lang="hu-HU"/>
          </a:p>
        </p:txBody>
      </p:sp>
      <p:sp>
        <p:nvSpPr>
          <p:cNvPr id="5" name="Élőláb helye 4">
            <a:extLst>
              <a:ext uri="{FF2B5EF4-FFF2-40B4-BE49-F238E27FC236}">
                <a16:creationId xmlns:a16="http://schemas.microsoft.com/office/drawing/2014/main" id="{52732655-7928-1695-68FB-773DCCD66C95}"/>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2A1517EA-4B59-B72D-2830-EFE1F2A214B6}"/>
              </a:ext>
            </a:extLst>
          </p:cNvPr>
          <p:cNvSpPr>
            <a:spLocks noGrp="1"/>
          </p:cNvSpPr>
          <p:nvPr>
            <p:ph type="sldNum" sz="quarter" idx="12"/>
          </p:nvPr>
        </p:nvSpPr>
        <p:spPr/>
        <p:txBody>
          <a:bodyPr/>
          <a:lstStyle/>
          <a:p>
            <a:fld id="{EFD00932-0F9E-4763-A68E-FB9884AC5C04}" type="slidenum">
              <a:rPr lang="hu-HU" smtClean="0"/>
              <a:t>‹#›</a:t>
            </a:fld>
            <a:endParaRPr lang="hu-HU"/>
          </a:p>
        </p:txBody>
      </p:sp>
    </p:spTree>
    <p:extLst>
      <p:ext uri="{BB962C8B-B14F-4D97-AF65-F5344CB8AC3E}">
        <p14:creationId xmlns:p14="http://schemas.microsoft.com/office/powerpoint/2010/main" val="3498499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0CC88C34-2350-6F35-7BDA-CF7B04408C9E}"/>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200E8ED7-BA09-CD69-E2C3-8535090307E5}"/>
              </a:ext>
            </a:extLst>
          </p:cNvPr>
          <p:cNvSpPr>
            <a:spLocks noGrp="1"/>
          </p:cNvSpPr>
          <p:nvPr>
            <p:ph sz="half" idx="1"/>
          </p:nvPr>
        </p:nvSpPr>
        <p:spPr>
          <a:xfrm>
            <a:off x="838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Tartalom helye 3">
            <a:extLst>
              <a:ext uri="{FF2B5EF4-FFF2-40B4-BE49-F238E27FC236}">
                <a16:creationId xmlns:a16="http://schemas.microsoft.com/office/drawing/2014/main" id="{3809A3C9-212F-AC62-B33E-12203DBC2ACD}"/>
              </a:ext>
            </a:extLst>
          </p:cNvPr>
          <p:cNvSpPr>
            <a:spLocks noGrp="1"/>
          </p:cNvSpPr>
          <p:nvPr>
            <p:ph sz="half" idx="2"/>
          </p:nvPr>
        </p:nvSpPr>
        <p:spPr>
          <a:xfrm>
            <a:off x="6172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Dátum helye 4">
            <a:extLst>
              <a:ext uri="{FF2B5EF4-FFF2-40B4-BE49-F238E27FC236}">
                <a16:creationId xmlns:a16="http://schemas.microsoft.com/office/drawing/2014/main" id="{EA0BE14B-969B-E3FF-E2D1-FD284163ED2C}"/>
              </a:ext>
            </a:extLst>
          </p:cNvPr>
          <p:cNvSpPr>
            <a:spLocks noGrp="1"/>
          </p:cNvSpPr>
          <p:nvPr>
            <p:ph type="dt" sz="half" idx="10"/>
          </p:nvPr>
        </p:nvSpPr>
        <p:spPr/>
        <p:txBody>
          <a:bodyPr/>
          <a:lstStyle/>
          <a:p>
            <a:fld id="{7A9B6829-2750-4C6C-8821-A4450437B824}" type="datetimeFigureOut">
              <a:rPr lang="hu-HU" smtClean="0"/>
              <a:t>2025. 04. 28.</a:t>
            </a:fld>
            <a:endParaRPr lang="hu-HU"/>
          </a:p>
        </p:txBody>
      </p:sp>
      <p:sp>
        <p:nvSpPr>
          <p:cNvPr id="6" name="Élőláb helye 5">
            <a:extLst>
              <a:ext uri="{FF2B5EF4-FFF2-40B4-BE49-F238E27FC236}">
                <a16:creationId xmlns:a16="http://schemas.microsoft.com/office/drawing/2014/main" id="{C474E8D5-CF39-522B-29D9-18AD978A930D}"/>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0CCAA88B-FFA6-533F-3B5B-41601F0F09DF}"/>
              </a:ext>
            </a:extLst>
          </p:cNvPr>
          <p:cNvSpPr>
            <a:spLocks noGrp="1"/>
          </p:cNvSpPr>
          <p:nvPr>
            <p:ph type="sldNum" sz="quarter" idx="12"/>
          </p:nvPr>
        </p:nvSpPr>
        <p:spPr/>
        <p:txBody>
          <a:bodyPr/>
          <a:lstStyle/>
          <a:p>
            <a:fld id="{EFD00932-0F9E-4763-A68E-FB9884AC5C04}" type="slidenum">
              <a:rPr lang="hu-HU" smtClean="0"/>
              <a:t>‹#›</a:t>
            </a:fld>
            <a:endParaRPr lang="hu-HU"/>
          </a:p>
        </p:txBody>
      </p:sp>
    </p:spTree>
    <p:extLst>
      <p:ext uri="{BB962C8B-B14F-4D97-AF65-F5344CB8AC3E}">
        <p14:creationId xmlns:p14="http://schemas.microsoft.com/office/powerpoint/2010/main" val="31120119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0FFCC09-DBBB-04D7-5820-8B658FC2C735}"/>
              </a:ext>
            </a:extLst>
          </p:cNvPr>
          <p:cNvSpPr>
            <a:spLocks noGrp="1"/>
          </p:cNvSpPr>
          <p:nvPr>
            <p:ph type="title"/>
          </p:nvPr>
        </p:nvSpPr>
        <p:spPr>
          <a:xfrm>
            <a:off x="839788" y="365125"/>
            <a:ext cx="10515600" cy="1325563"/>
          </a:xfrm>
        </p:spPr>
        <p:txBody>
          <a:bodyPr/>
          <a:lstStyle/>
          <a:p>
            <a:r>
              <a:rPr lang="hu-HU"/>
              <a:t>Mintacím szerkesztése</a:t>
            </a:r>
          </a:p>
        </p:txBody>
      </p:sp>
      <p:sp>
        <p:nvSpPr>
          <p:cNvPr id="3" name="Szöveg helye 2">
            <a:extLst>
              <a:ext uri="{FF2B5EF4-FFF2-40B4-BE49-F238E27FC236}">
                <a16:creationId xmlns:a16="http://schemas.microsoft.com/office/drawing/2014/main" id="{646C448C-9616-CC59-D7F8-BC3A3CC458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Tartalom helye 3">
            <a:extLst>
              <a:ext uri="{FF2B5EF4-FFF2-40B4-BE49-F238E27FC236}">
                <a16:creationId xmlns:a16="http://schemas.microsoft.com/office/drawing/2014/main" id="{1951D788-74B5-0CC3-766C-F0DC8999E690}"/>
              </a:ext>
            </a:extLst>
          </p:cNvPr>
          <p:cNvSpPr>
            <a:spLocks noGrp="1"/>
          </p:cNvSpPr>
          <p:nvPr>
            <p:ph sz="half" idx="2"/>
          </p:nvPr>
        </p:nvSpPr>
        <p:spPr>
          <a:xfrm>
            <a:off x="839788" y="2505075"/>
            <a:ext cx="5157787"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Szöveg helye 4">
            <a:extLst>
              <a:ext uri="{FF2B5EF4-FFF2-40B4-BE49-F238E27FC236}">
                <a16:creationId xmlns:a16="http://schemas.microsoft.com/office/drawing/2014/main" id="{4D46EB13-924A-9FEF-F97B-DA97E49236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Tartalom helye 5">
            <a:extLst>
              <a:ext uri="{FF2B5EF4-FFF2-40B4-BE49-F238E27FC236}">
                <a16:creationId xmlns:a16="http://schemas.microsoft.com/office/drawing/2014/main" id="{1826B13E-0D95-F646-54E4-F91463542BEA}"/>
              </a:ext>
            </a:extLst>
          </p:cNvPr>
          <p:cNvSpPr>
            <a:spLocks noGrp="1"/>
          </p:cNvSpPr>
          <p:nvPr>
            <p:ph sz="quarter" idx="4"/>
          </p:nvPr>
        </p:nvSpPr>
        <p:spPr>
          <a:xfrm>
            <a:off x="6172200" y="2505075"/>
            <a:ext cx="5183188"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7" name="Dátum helye 6">
            <a:extLst>
              <a:ext uri="{FF2B5EF4-FFF2-40B4-BE49-F238E27FC236}">
                <a16:creationId xmlns:a16="http://schemas.microsoft.com/office/drawing/2014/main" id="{8252A805-11FC-4594-2296-4930C8D9D9A8}"/>
              </a:ext>
            </a:extLst>
          </p:cNvPr>
          <p:cNvSpPr>
            <a:spLocks noGrp="1"/>
          </p:cNvSpPr>
          <p:nvPr>
            <p:ph type="dt" sz="half" idx="10"/>
          </p:nvPr>
        </p:nvSpPr>
        <p:spPr/>
        <p:txBody>
          <a:bodyPr/>
          <a:lstStyle/>
          <a:p>
            <a:fld id="{7A9B6829-2750-4C6C-8821-A4450437B824}" type="datetimeFigureOut">
              <a:rPr lang="hu-HU" smtClean="0"/>
              <a:t>2025. 04. 28.</a:t>
            </a:fld>
            <a:endParaRPr lang="hu-HU"/>
          </a:p>
        </p:txBody>
      </p:sp>
      <p:sp>
        <p:nvSpPr>
          <p:cNvPr id="8" name="Élőláb helye 7">
            <a:extLst>
              <a:ext uri="{FF2B5EF4-FFF2-40B4-BE49-F238E27FC236}">
                <a16:creationId xmlns:a16="http://schemas.microsoft.com/office/drawing/2014/main" id="{89A45435-3EF1-9248-9032-214470614EC0}"/>
              </a:ext>
            </a:extLst>
          </p:cNvPr>
          <p:cNvSpPr>
            <a:spLocks noGrp="1"/>
          </p:cNvSpPr>
          <p:nvPr>
            <p:ph type="ftr" sz="quarter" idx="11"/>
          </p:nvPr>
        </p:nvSpPr>
        <p:spPr/>
        <p:txBody>
          <a:bodyPr/>
          <a:lstStyle/>
          <a:p>
            <a:endParaRPr lang="hu-HU"/>
          </a:p>
        </p:txBody>
      </p:sp>
      <p:sp>
        <p:nvSpPr>
          <p:cNvPr id="9" name="Dia számának helye 8">
            <a:extLst>
              <a:ext uri="{FF2B5EF4-FFF2-40B4-BE49-F238E27FC236}">
                <a16:creationId xmlns:a16="http://schemas.microsoft.com/office/drawing/2014/main" id="{D9E010E9-BC24-CD56-B3CF-BB7DE3383F4B}"/>
              </a:ext>
            </a:extLst>
          </p:cNvPr>
          <p:cNvSpPr>
            <a:spLocks noGrp="1"/>
          </p:cNvSpPr>
          <p:nvPr>
            <p:ph type="sldNum" sz="quarter" idx="12"/>
          </p:nvPr>
        </p:nvSpPr>
        <p:spPr/>
        <p:txBody>
          <a:bodyPr/>
          <a:lstStyle/>
          <a:p>
            <a:fld id="{EFD00932-0F9E-4763-A68E-FB9884AC5C04}" type="slidenum">
              <a:rPr lang="hu-HU" smtClean="0"/>
              <a:t>‹#›</a:t>
            </a:fld>
            <a:endParaRPr lang="hu-HU"/>
          </a:p>
        </p:txBody>
      </p:sp>
    </p:spTree>
    <p:extLst>
      <p:ext uri="{BB962C8B-B14F-4D97-AF65-F5344CB8AC3E}">
        <p14:creationId xmlns:p14="http://schemas.microsoft.com/office/powerpoint/2010/main" val="7320749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496FFA1-D0BB-4885-AD8C-DCF161B383D6}"/>
              </a:ext>
            </a:extLst>
          </p:cNvPr>
          <p:cNvSpPr>
            <a:spLocks noGrp="1"/>
          </p:cNvSpPr>
          <p:nvPr>
            <p:ph type="title"/>
          </p:nvPr>
        </p:nvSpPr>
        <p:spPr/>
        <p:txBody>
          <a:bodyPr/>
          <a:lstStyle/>
          <a:p>
            <a:r>
              <a:rPr lang="hu-HU"/>
              <a:t>Mintacím szerkesztése</a:t>
            </a:r>
          </a:p>
        </p:txBody>
      </p:sp>
      <p:sp>
        <p:nvSpPr>
          <p:cNvPr id="3" name="Dátum helye 2">
            <a:extLst>
              <a:ext uri="{FF2B5EF4-FFF2-40B4-BE49-F238E27FC236}">
                <a16:creationId xmlns:a16="http://schemas.microsoft.com/office/drawing/2014/main" id="{A08270E9-0D76-ECF2-28CE-8DD33C2F887E}"/>
              </a:ext>
            </a:extLst>
          </p:cNvPr>
          <p:cNvSpPr>
            <a:spLocks noGrp="1"/>
          </p:cNvSpPr>
          <p:nvPr>
            <p:ph type="dt" sz="half" idx="10"/>
          </p:nvPr>
        </p:nvSpPr>
        <p:spPr/>
        <p:txBody>
          <a:bodyPr/>
          <a:lstStyle/>
          <a:p>
            <a:fld id="{7A9B6829-2750-4C6C-8821-A4450437B824}" type="datetimeFigureOut">
              <a:rPr lang="hu-HU" smtClean="0"/>
              <a:t>2025. 04. 28.</a:t>
            </a:fld>
            <a:endParaRPr lang="hu-HU"/>
          </a:p>
        </p:txBody>
      </p:sp>
      <p:sp>
        <p:nvSpPr>
          <p:cNvPr id="4" name="Élőláb helye 3">
            <a:extLst>
              <a:ext uri="{FF2B5EF4-FFF2-40B4-BE49-F238E27FC236}">
                <a16:creationId xmlns:a16="http://schemas.microsoft.com/office/drawing/2014/main" id="{2380D242-90B6-40E4-3DB4-5071222927B6}"/>
              </a:ext>
            </a:extLst>
          </p:cNvPr>
          <p:cNvSpPr>
            <a:spLocks noGrp="1"/>
          </p:cNvSpPr>
          <p:nvPr>
            <p:ph type="ftr" sz="quarter" idx="11"/>
          </p:nvPr>
        </p:nvSpPr>
        <p:spPr/>
        <p:txBody>
          <a:bodyPr/>
          <a:lstStyle/>
          <a:p>
            <a:endParaRPr lang="hu-HU"/>
          </a:p>
        </p:txBody>
      </p:sp>
      <p:sp>
        <p:nvSpPr>
          <p:cNvPr id="5" name="Dia számának helye 4">
            <a:extLst>
              <a:ext uri="{FF2B5EF4-FFF2-40B4-BE49-F238E27FC236}">
                <a16:creationId xmlns:a16="http://schemas.microsoft.com/office/drawing/2014/main" id="{90206161-5CB5-66AC-417D-FB1F762FE6C4}"/>
              </a:ext>
            </a:extLst>
          </p:cNvPr>
          <p:cNvSpPr>
            <a:spLocks noGrp="1"/>
          </p:cNvSpPr>
          <p:nvPr>
            <p:ph type="sldNum" sz="quarter" idx="12"/>
          </p:nvPr>
        </p:nvSpPr>
        <p:spPr/>
        <p:txBody>
          <a:bodyPr/>
          <a:lstStyle/>
          <a:p>
            <a:fld id="{EFD00932-0F9E-4763-A68E-FB9884AC5C04}" type="slidenum">
              <a:rPr lang="hu-HU" smtClean="0"/>
              <a:t>‹#›</a:t>
            </a:fld>
            <a:endParaRPr lang="hu-HU"/>
          </a:p>
        </p:txBody>
      </p:sp>
    </p:spTree>
    <p:extLst>
      <p:ext uri="{BB962C8B-B14F-4D97-AF65-F5344CB8AC3E}">
        <p14:creationId xmlns:p14="http://schemas.microsoft.com/office/powerpoint/2010/main" val="32818513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átum helye 1">
            <a:extLst>
              <a:ext uri="{FF2B5EF4-FFF2-40B4-BE49-F238E27FC236}">
                <a16:creationId xmlns:a16="http://schemas.microsoft.com/office/drawing/2014/main" id="{A2C9174D-EA45-D420-1174-4E52E9306E98}"/>
              </a:ext>
            </a:extLst>
          </p:cNvPr>
          <p:cNvSpPr>
            <a:spLocks noGrp="1"/>
          </p:cNvSpPr>
          <p:nvPr>
            <p:ph type="dt" sz="half" idx="10"/>
          </p:nvPr>
        </p:nvSpPr>
        <p:spPr/>
        <p:txBody>
          <a:bodyPr/>
          <a:lstStyle/>
          <a:p>
            <a:fld id="{7A9B6829-2750-4C6C-8821-A4450437B824}" type="datetimeFigureOut">
              <a:rPr lang="hu-HU" smtClean="0"/>
              <a:t>2025. 04. 28.</a:t>
            </a:fld>
            <a:endParaRPr lang="hu-HU"/>
          </a:p>
        </p:txBody>
      </p:sp>
      <p:sp>
        <p:nvSpPr>
          <p:cNvPr id="3" name="Élőláb helye 2">
            <a:extLst>
              <a:ext uri="{FF2B5EF4-FFF2-40B4-BE49-F238E27FC236}">
                <a16:creationId xmlns:a16="http://schemas.microsoft.com/office/drawing/2014/main" id="{6E8579D2-505B-FDE7-FC35-E9BA4474291E}"/>
              </a:ext>
            </a:extLst>
          </p:cNvPr>
          <p:cNvSpPr>
            <a:spLocks noGrp="1"/>
          </p:cNvSpPr>
          <p:nvPr>
            <p:ph type="ftr" sz="quarter" idx="11"/>
          </p:nvPr>
        </p:nvSpPr>
        <p:spPr/>
        <p:txBody>
          <a:bodyPr/>
          <a:lstStyle/>
          <a:p>
            <a:endParaRPr lang="hu-HU"/>
          </a:p>
        </p:txBody>
      </p:sp>
      <p:sp>
        <p:nvSpPr>
          <p:cNvPr id="4" name="Dia számának helye 3">
            <a:extLst>
              <a:ext uri="{FF2B5EF4-FFF2-40B4-BE49-F238E27FC236}">
                <a16:creationId xmlns:a16="http://schemas.microsoft.com/office/drawing/2014/main" id="{61421D07-B9E8-BDF8-1CF9-3F8A4A661212}"/>
              </a:ext>
            </a:extLst>
          </p:cNvPr>
          <p:cNvSpPr>
            <a:spLocks noGrp="1"/>
          </p:cNvSpPr>
          <p:nvPr>
            <p:ph type="sldNum" sz="quarter" idx="12"/>
          </p:nvPr>
        </p:nvSpPr>
        <p:spPr/>
        <p:txBody>
          <a:bodyPr/>
          <a:lstStyle/>
          <a:p>
            <a:fld id="{EFD00932-0F9E-4763-A68E-FB9884AC5C04}" type="slidenum">
              <a:rPr lang="hu-HU" smtClean="0"/>
              <a:t>‹#›</a:t>
            </a:fld>
            <a:endParaRPr lang="hu-HU"/>
          </a:p>
        </p:txBody>
      </p:sp>
    </p:spTree>
    <p:extLst>
      <p:ext uri="{BB962C8B-B14F-4D97-AF65-F5344CB8AC3E}">
        <p14:creationId xmlns:p14="http://schemas.microsoft.com/office/powerpoint/2010/main" val="1099457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93D41E19-81EE-86C6-0EA2-C56A4E8023B6}"/>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Tartalom helye 2">
            <a:extLst>
              <a:ext uri="{FF2B5EF4-FFF2-40B4-BE49-F238E27FC236}">
                <a16:creationId xmlns:a16="http://schemas.microsoft.com/office/drawing/2014/main" id="{045BD241-972D-C0D9-0ECF-7B449397C4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Szöveg helye 3">
            <a:extLst>
              <a:ext uri="{FF2B5EF4-FFF2-40B4-BE49-F238E27FC236}">
                <a16:creationId xmlns:a16="http://schemas.microsoft.com/office/drawing/2014/main" id="{9812B535-9185-C929-2EC0-7F8369EE13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C73C2450-176C-B6D0-43E0-05D0EC00B1B7}"/>
              </a:ext>
            </a:extLst>
          </p:cNvPr>
          <p:cNvSpPr>
            <a:spLocks noGrp="1"/>
          </p:cNvSpPr>
          <p:nvPr>
            <p:ph type="dt" sz="half" idx="10"/>
          </p:nvPr>
        </p:nvSpPr>
        <p:spPr/>
        <p:txBody>
          <a:bodyPr/>
          <a:lstStyle/>
          <a:p>
            <a:fld id="{7A9B6829-2750-4C6C-8821-A4450437B824}" type="datetimeFigureOut">
              <a:rPr lang="hu-HU" smtClean="0"/>
              <a:t>2025. 04. 28.</a:t>
            </a:fld>
            <a:endParaRPr lang="hu-HU"/>
          </a:p>
        </p:txBody>
      </p:sp>
      <p:sp>
        <p:nvSpPr>
          <p:cNvPr id="6" name="Élőláb helye 5">
            <a:extLst>
              <a:ext uri="{FF2B5EF4-FFF2-40B4-BE49-F238E27FC236}">
                <a16:creationId xmlns:a16="http://schemas.microsoft.com/office/drawing/2014/main" id="{4441FF6C-5947-C9FA-323E-BD2B2D67BD8C}"/>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98DB578E-BBAC-8F40-FAFE-D3B1DB26E961}"/>
              </a:ext>
            </a:extLst>
          </p:cNvPr>
          <p:cNvSpPr>
            <a:spLocks noGrp="1"/>
          </p:cNvSpPr>
          <p:nvPr>
            <p:ph type="sldNum" sz="quarter" idx="12"/>
          </p:nvPr>
        </p:nvSpPr>
        <p:spPr/>
        <p:txBody>
          <a:bodyPr/>
          <a:lstStyle/>
          <a:p>
            <a:fld id="{EFD00932-0F9E-4763-A68E-FB9884AC5C04}" type="slidenum">
              <a:rPr lang="hu-HU" smtClean="0"/>
              <a:t>‹#›</a:t>
            </a:fld>
            <a:endParaRPr lang="hu-HU"/>
          </a:p>
        </p:txBody>
      </p:sp>
    </p:spTree>
    <p:extLst>
      <p:ext uri="{BB962C8B-B14F-4D97-AF65-F5344CB8AC3E}">
        <p14:creationId xmlns:p14="http://schemas.microsoft.com/office/powerpoint/2010/main" val="920800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3390CF8-5C6A-0002-59F4-20103936409E}"/>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Kép helye 2">
            <a:extLst>
              <a:ext uri="{FF2B5EF4-FFF2-40B4-BE49-F238E27FC236}">
                <a16:creationId xmlns:a16="http://schemas.microsoft.com/office/drawing/2014/main" id="{441166B1-B25A-53D3-4EA7-731DE32238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a:p>
        </p:txBody>
      </p:sp>
      <p:sp>
        <p:nvSpPr>
          <p:cNvPr id="4" name="Szöveg helye 3">
            <a:extLst>
              <a:ext uri="{FF2B5EF4-FFF2-40B4-BE49-F238E27FC236}">
                <a16:creationId xmlns:a16="http://schemas.microsoft.com/office/drawing/2014/main" id="{CCCCC562-D21D-6B90-DA5F-255E59503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354A0D56-00CB-29BA-EE90-FAFD47D27758}"/>
              </a:ext>
            </a:extLst>
          </p:cNvPr>
          <p:cNvSpPr>
            <a:spLocks noGrp="1"/>
          </p:cNvSpPr>
          <p:nvPr>
            <p:ph type="dt" sz="half" idx="10"/>
          </p:nvPr>
        </p:nvSpPr>
        <p:spPr/>
        <p:txBody>
          <a:bodyPr/>
          <a:lstStyle/>
          <a:p>
            <a:fld id="{7A9B6829-2750-4C6C-8821-A4450437B824}" type="datetimeFigureOut">
              <a:rPr lang="hu-HU" smtClean="0"/>
              <a:t>2025. 04. 28.</a:t>
            </a:fld>
            <a:endParaRPr lang="hu-HU"/>
          </a:p>
        </p:txBody>
      </p:sp>
      <p:sp>
        <p:nvSpPr>
          <p:cNvPr id="6" name="Élőláb helye 5">
            <a:extLst>
              <a:ext uri="{FF2B5EF4-FFF2-40B4-BE49-F238E27FC236}">
                <a16:creationId xmlns:a16="http://schemas.microsoft.com/office/drawing/2014/main" id="{181BEEA7-045D-379E-FA58-C31994466974}"/>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8EA5AD14-7562-8C61-D9FA-BE6811021764}"/>
              </a:ext>
            </a:extLst>
          </p:cNvPr>
          <p:cNvSpPr>
            <a:spLocks noGrp="1"/>
          </p:cNvSpPr>
          <p:nvPr>
            <p:ph type="sldNum" sz="quarter" idx="12"/>
          </p:nvPr>
        </p:nvSpPr>
        <p:spPr/>
        <p:txBody>
          <a:bodyPr/>
          <a:lstStyle/>
          <a:p>
            <a:fld id="{EFD00932-0F9E-4763-A68E-FB9884AC5C04}" type="slidenum">
              <a:rPr lang="hu-HU" smtClean="0"/>
              <a:t>‹#›</a:t>
            </a:fld>
            <a:endParaRPr lang="hu-HU"/>
          </a:p>
        </p:txBody>
      </p:sp>
    </p:spTree>
    <p:extLst>
      <p:ext uri="{BB962C8B-B14F-4D97-AF65-F5344CB8AC3E}">
        <p14:creationId xmlns:p14="http://schemas.microsoft.com/office/powerpoint/2010/main" val="4187879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extLst>
              <a:ext uri="{BEBA8EAE-BF5A-486C-A8C5-ECC9F3942E4B}">
                <a14:imgProps xmlns:a14="http://schemas.microsoft.com/office/drawing/2010/main">
                  <a14:imgLayer r:embed="rId14">
                    <a14:imgEffect>
                      <a14:sharpenSoften amount="-100000"/>
                    </a14:imgEffect>
                    <a14:imgEffect>
                      <a14:brightnessContrast bright="-16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Cím helye 1">
            <a:extLst>
              <a:ext uri="{FF2B5EF4-FFF2-40B4-BE49-F238E27FC236}">
                <a16:creationId xmlns:a16="http://schemas.microsoft.com/office/drawing/2014/main" id="{FFE8B42D-3D10-C4AB-81E1-FFF21462D4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hu-HU"/>
              <a:t>Mintacím szerkesztése</a:t>
            </a:r>
          </a:p>
        </p:txBody>
      </p:sp>
      <p:sp>
        <p:nvSpPr>
          <p:cNvPr id="3" name="Szöveg helye 2">
            <a:extLst>
              <a:ext uri="{FF2B5EF4-FFF2-40B4-BE49-F238E27FC236}">
                <a16:creationId xmlns:a16="http://schemas.microsoft.com/office/drawing/2014/main" id="{86C2DA36-B4C5-9D61-18FD-FC6784327C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FD49086D-D251-AFE6-C4A9-3DABBDAABF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A9B6829-2750-4C6C-8821-A4450437B824}" type="datetimeFigureOut">
              <a:rPr lang="hu-HU" smtClean="0"/>
              <a:t>2025. 04. 28.</a:t>
            </a:fld>
            <a:endParaRPr lang="hu-HU"/>
          </a:p>
        </p:txBody>
      </p:sp>
      <p:sp>
        <p:nvSpPr>
          <p:cNvPr id="5" name="Élőláb helye 4">
            <a:extLst>
              <a:ext uri="{FF2B5EF4-FFF2-40B4-BE49-F238E27FC236}">
                <a16:creationId xmlns:a16="http://schemas.microsoft.com/office/drawing/2014/main" id="{FC33C190-140A-52CD-3404-241A5F03FD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hu-HU"/>
          </a:p>
        </p:txBody>
      </p:sp>
      <p:sp>
        <p:nvSpPr>
          <p:cNvPr id="6" name="Dia számának helye 5">
            <a:extLst>
              <a:ext uri="{FF2B5EF4-FFF2-40B4-BE49-F238E27FC236}">
                <a16:creationId xmlns:a16="http://schemas.microsoft.com/office/drawing/2014/main" id="{F39A8ACE-38B2-800E-78F8-CABDEDEE64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FD00932-0F9E-4763-A68E-FB9884AC5C04}" type="slidenum">
              <a:rPr lang="hu-HU" smtClean="0"/>
              <a:t>‹#›</a:t>
            </a:fld>
            <a:endParaRPr lang="hu-HU"/>
          </a:p>
        </p:txBody>
      </p:sp>
    </p:spTree>
    <p:extLst>
      <p:ext uri="{BB962C8B-B14F-4D97-AF65-F5344CB8AC3E}">
        <p14:creationId xmlns:p14="http://schemas.microsoft.com/office/powerpoint/2010/main" val="27713260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6870D8-3858-6C62-46A8-71B881B3DF2C}"/>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3EE95043-C899-8BB7-2519-21CACFB6B7E2}"/>
              </a:ext>
            </a:extLst>
          </p:cNvPr>
          <p:cNvSpPr>
            <a:spLocks noGrp="1"/>
          </p:cNvSpPr>
          <p:nvPr>
            <p:ph type="ctrTitle"/>
          </p:nvPr>
        </p:nvSpPr>
        <p:spPr>
          <a:xfrm>
            <a:off x="4074459" y="724049"/>
            <a:ext cx="4043082" cy="1062598"/>
          </a:xfrm>
        </p:spPr>
        <p:txBody>
          <a:bodyPr>
            <a:normAutofit fontScale="90000"/>
          </a:bodyPr>
          <a:lstStyle/>
          <a:p>
            <a:r>
              <a:rPr lang="en-US" b="1" u="sng" dirty="0">
                <a:solidFill>
                  <a:schemeClr val="bg1"/>
                </a:solidFill>
                <a:latin typeface="Arial" panose="020B0604020202020204" pitchFamily="34" charset="0"/>
                <a:cs typeface="Arial" panose="020B0604020202020204" pitchFamily="34" charset="0"/>
              </a:rPr>
              <a:t>Barbershop</a:t>
            </a:r>
            <a:endParaRPr lang="hu-HU" b="1" u="sng" dirty="0">
              <a:solidFill>
                <a:schemeClr val="bg1"/>
              </a:solidFill>
              <a:latin typeface="Arial" panose="020B0604020202020204" pitchFamily="34" charset="0"/>
              <a:cs typeface="Arial" panose="020B0604020202020204" pitchFamily="34" charset="0"/>
            </a:endParaRPr>
          </a:p>
        </p:txBody>
      </p:sp>
      <p:sp>
        <p:nvSpPr>
          <p:cNvPr id="7" name="Szövegdoboz 6">
            <a:extLst>
              <a:ext uri="{FF2B5EF4-FFF2-40B4-BE49-F238E27FC236}">
                <a16:creationId xmlns:a16="http://schemas.microsoft.com/office/drawing/2014/main" id="{86F52E14-C7FD-52F5-4849-CB909D36D621}"/>
              </a:ext>
            </a:extLst>
          </p:cNvPr>
          <p:cNvSpPr txBox="1"/>
          <p:nvPr/>
        </p:nvSpPr>
        <p:spPr>
          <a:xfrm>
            <a:off x="1052286" y="2510696"/>
            <a:ext cx="6799943" cy="2723823"/>
          </a:xfrm>
          <a:prstGeom prst="rect">
            <a:avLst/>
          </a:prstGeom>
          <a:noFill/>
        </p:spPr>
        <p:txBody>
          <a:bodyPr wrap="square">
            <a:spAutoFit/>
          </a:bodyPr>
          <a:lstStyle/>
          <a:p>
            <a:r>
              <a:rPr lang="en-US" sz="1900" dirty="0">
                <a:solidFill>
                  <a:schemeClr val="bg1"/>
                </a:solidFill>
                <a:latin typeface="Arial" panose="020B0604020202020204" pitchFamily="34" charset="0"/>
                <a:cs typeface="Arial" panose="020B0604020202020204" pitchFamily="34" charset="0"/>
              </a:rPr>
              <a:t>We created a barbershop appointment booking system to make scheduling easy and efficient for both barbers and clients. With our system, customers can book their preferred time slots hassle-free, reducing wait times and ensuring a smooth experience. Barbers can manage their schedules effortlessly, avoid overbookings, and focus on delivering great service. Our goal is to streamline the booking process, improve customer satisfaction, and help barbershops operate more efficiently.</a:t>
            </a:r>
            <a:endParaRPr lang="hu-HU" sz="19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8533296"/>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A41D6E-4392-BDE9-9912-2F0FFF4FCFFB}"/>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2E05E973-9808-F034-29EC-A22B482963E4}"/>
              </a:ext>
            </a:extLst>
          </p:cNvPr>
          <p:cNvSpPr>
            <a:spLocks noGrp="1"/>
          </p:cNvSpPr>
          <p:nvPr>
            <p:ph type="title"/>
          </p:nvPr>
        </p:nvSpPr>
        <p:spPr/>
        <p:txBody>
          <a:bodyPr/>
          <a:lstStyle/>
          <a:p>
            <a:pPr algn="ctr"/>
            <a:r>
              <a:rPr lang="en-US" b="1" u="sng" dirty="0">
                <a:solidFill>
                  <a:schemeClr val="bg1"/>
                </a:solidFill>
                <a:latin typeface="Arial" panose="020B0604020202020204" pitchFamily="34" charset="0"/>
                <a:cs typeface="Arial" panose="020B0604020202020204" pitchFamily="34" charset="0"/>
              </a:rPr>
              <a:t>Teamwork</a:t>
            </a:r>
            <a:endParaRPr lang="hu-HU" b="1" u="sng" dirty="0">
              <a:solidFill>
                <a:schemeClr val="bg1"/>
              </a:solidFill>
              <a:latin typeface="Arial" panose="020B0604020202020204" pitchFamily="34" charset="0"/>
              <a:cs typeface="Arial" panose="020B0604020202020204" pitchFamily="34" charset="0"/>
            </a:endParaRPr>
          </a:p>
        </p:txBody>
      </p:sp>
      <p:pic>
        <p:nvPicPr>
          <p:cNvPr id="5" name="Kép 4" descr="A képen szöveg, képernyőkép, szám látható">
            <a:extLst>
              <a:ext uri="{FF2B5EF4-FFF2-40B4-BE49-F238E27FC236}">
                <a16:creationId xmlns:a16="http://schemas.microsoft.com/office/drawing/2014/main" id="{CC2CC8DC-5DEB-534A-02F4-7FFEBA7F11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98027" y="2378620"/>
            <a:ext cx="3313408" cy="3296039"/>
          </a:xfrm>
          <a:prstGeom prst="rect">
            <a:avLst/>
          </a:prstGeom>
        </p:spPr>
      </p:pic>
      <p:graphicFrame>
        <p:nvGraphicFramePr>
          <p:cNvPr id="8" name="Diagram 7">
            <a:extLst>
              <a:ext uri="{FF2B5EF4-FFF2-40B4-BE49-F238E27FC236}">
                <a16:creationId xmlns:a16="http://schemas.microsoft.com/office/drawing/2014/main" id="{763E4C80-B305-21BF-9F2C-2A6922D933ED}"/>
              </a:ext>
            </a:extLst>
          </p:cNvPr>
          <p:cNvGraphicFramePr/>
          <p:nvPr>
            <p:extLst>
              <p:ext uri="{D42A27DB-BD31-4B8C-83A1-F6EECF244321}">
                <p14:modId xmlns:p14="http://schemas.microsoft.com/office/powerpoint/2010/main" val="807613120"/>
              </p:ext>
            </p:extLst>
          </p:nvPr>
        </p:nvGraphicFramePr>
        <p:xfrm>
          <a:off x="646953" y="1878595"/>
          <a:ext cx="6143812" cy="4296087"/>
        </p:xfrm>
        <a:graphic>
          <a:graphicData uri="http://schemas.openxmlformats.org/drawingml/2006/chart">
            <c:chart xmlns:c="http://schemas.openxmlformats.org/drawingml/2006/chart" xmlns:r="http://schemas.openxmlformats.org/officeDocument/2006/relationships" r:id="rId3"/>
          </a:graphicData>
        </a:graphic>
      </p:graphicFrame>
      <p:sp>
        <p:nvSpPr>
          <p:cNvPr id="9" name="Szövegdoboz 8">
            <a:extLst>
              <a:ext uri="{FF2B5EF4-FFF2-40B4-BE49-F238E27FC236}">
                <a16:creationId xmlns:a16="http://schemas.microsoft.com/office/drawing/2014/main" id="{04C4AFFF-04DF-A1D9-0611-335D879D7A43}"/>
              </a:ext>
            </a:extLst>
          </p:cNvPr>
          <p:cNvSpPr txBox="1"/>
          <p:nvPr/>
        </p:nvSpPr>
        <p:spPr>
          <a:xfrm>
            <a:off x="4466771" y="3554998"/>
            <a:ext cx="899885"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110h</a:t>
            </a:r>
            <a:endParaRPr lang="hu-HU"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13839508"/>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0C3772-565D-5FDA-EEE6-52A09818E65F}"/>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7B441634-CE84-7508-3890-2C6B87FB7E89}"/>
              </a:ext>
            </a:extLst>
          </p:cNvPr>
          <p:cNvSpPr>
            <a:spLocks noGrp="1"/>
          </p:cNvSpPr>
          <p:nvPr>
            <p:ph type="title"/>
          </p:nvPr>
        </p:nvSpPr>
        <p:spPr/>
        <p:txBody>
          <a:bodyPr/>
          <a:lstStyle/>
          <a:p>
            <a:pPr algn="ctr"/>
            <a:r>
              <a:rPr lang="en-US" b="1" u="sng" dirty="0">
                <a:solidFill>
                  <a:schemeClr val="bg1"/>
                </a:solidFill>
                <a:latin typeface="Arial" panose="020B0604020202020204" pitchFamily="34" charset="0"/>
                <a:cs typeface="Arial" panose="020B0604020202020204" pitchFamily="34" charset="0"/>
              </a:rPr>
              <a:t>Tests</a:t>
            </a:r>
            <a:endParaRPr lang="hu-HU" b="1" u="sng" dirty="0">
              <a:solidFill>
                <a:schemeClr val="bg1"/>
              </a:solidFill>
              <a:latin typeface="Arial" panose="020B0604020202020204" pitchFamily="34" charset="0"/>
              <a:cs typeface="Arial" panose="020B0604020202020204" pitchFamily="34" charset="0"/>
            </a:endParaRPr>
          </a:p>
        </p:txBody>
      </p:sp>
      <p:sp>
        <p:nvSpPr>
          <p:cNvPr id="4" name="Szövegdoboz 3">
            <a:extLst>
              <a:ext uri="{FF2B5EF4-FFF2-40B4-BE49-F238E27FC236}">
                <a16:creationId xmlns:a16="http://schemas.microsoft.com/office/drawing/2014/main" id="{6A4FF137-5B2E-DD14-349E-099A4D2B8D35}"/>
              </a:ext>
            </a:extLst>
          </p:cNvPr>
          <p:cNvSpPr txBox="1"/>
          <p:nvPr/>
        </p:nvSpPr>
        <p:spPr>
          <a:xfrm>
            <a:off x="628650" y="2540779"/>
            <a:ext cx="6096000" cy="369332"/>
          </a:xfrm>
          <a:prstGeom prst="rect">
            <a:avLst/>
          </a:prstGeom>
          <a:noFill/>
        </p:spPr>
        <p:txBody>
          <a:bodyPr wrap="square">
            <a:spAutoFit/>
          </a:bodyPr>
          <a:lstStyle/>
          <a:p>
            <a:r>
              <a:rPr lang="en-US" dirty="0">
                <a:solidFill>
                  <a:schemeClr val="bg1"/>
                </a:solidFill>
                <a:latin typeface="Arial" panose="020B0604020202020204" pitchFamily="34" charset="0"/>
                <a:cs typeface="Arial" panose="020B0604020202020204" pitchFamily="34" charset="0"/>
              </a:rPr>
              <a:t>We have completed a total of 55 manual tests.</a:t>
            </a:r>
            <a:endParaRPr lang="hu-HU" dirty="0">
              <a:solidFill>
                <a:schemeClr val="bg1"/>
              </a:solidFill>
              <a:latin typeface="Arial" panose="020B0604020202020204" pitchFamily="34" charset="0"/>
              <a:cs typeface="Arial" panose="020B0604020202020204" pitchFamily="34" charset="0"/>
            </a:endParaRPr>
          </a:p>
        </p:txBody>
      </p:sp>
      <p:pic>
        <p:nvPicPr>
          <p:cNvPr id="7" name="Kép 6" descr="A képen szöveg, képernyőkép, Betűtípus, szám látható&#10;&#10;Előfordulhat, hogy a mesterséges intelligencia által létrehozott tartalom helytelen.">
            <a:extLst>
              <a:ext uri="{FF2B5EF4-FFF2-40B4-BE49-F238E27FC236}">
                <a16:creationId xmlns:a16="http://schemas.microsoft.com/office/drawing/2014/main" id="{313D90EE-EFC4-621E-4DCF-FB91AACB5D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0819" y="3429000"/>
            <a:ext cx="5872981" cy="2267266"/>
          </a:xfrm>
          <a:prstGeom prst="rect">
            <a:avLst/>
          </a:prstGeom>
        </p:spPr>
      </p:pic>
    </p:spTree>
    <p:extLst>
      <p:ext uri="{BB962C8B-B14F-4D97-AF65-F5344CB8AC3E}">
        <p14:creationId xmlns:p14="http://schemas.microsoft.com/office/powerpoint/2010/main" val="4155995166"/>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DA1FF4-3B04-230F-C5F5-1FBDA6DCC3E0}"/>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7EF90779-A2E5-739B-596B-7A7200860818}"/>
              </a:ext>
            </a:extLst>
          </p:cNvPr>
          <p:cNvSpPr>
            <a:spLocks noGrp="1"/>
          </p:cNvSpPr>
          <p:nvPr>
            <p:ph type="title"/>
          </p:nvPr>
        </p:nvSpPr>
        <p:spPr/>
        <p:txBody>
          <a:bodyPr/>
          <a:lstStyle/>
          <a:p>
            <a:pPr algn="ctr"/>
            <a:r>
              <a:rPr lang="en-US" b="1" u="sng" dirty="0">
                <a:solidFill>
                  <a:schemeClr val="bg1"/>
                </a:solidFill>
                <a:latin typeface="Arial" panose="020B0604020202020204" pitchFamily="34" charset="0"/>
                <a:cs typeface="Arial" panose="020B0604020202020204" pitchFamily="34" charset="0"/>
              </a:rPr>
              <a:t>Figma Design</a:t>
            </a:r>
            <a:endParaRPr lang="hu-HU" b="1" u="sng" dirty="0">
              <a:solidFill>
                <a:schemeClr val="bg1"/>
              </a:solidFill>
              <a:latin typeface="Arial" panose="020B0604020202020204" pitchFamily="34" charset="0"/>
              <a:cs typeface="Arial" panose="020B0604020202020204" pitchFamily="34" charset="0"/>
            </a:endParaRPr>
          </a:p>
        </p:txBody>
      </p:sp>
      <p:sp>
        <p:nvSpPr>
          <p:cNvPr id="4" name="Szövegdoboz 3">
            <a:extLst>
              <a:ext uri="{FF2B5EF4-FFF2-40B4-BE49-F238E27FC236}">
                <a16:creationId xmlns:a16="http://schemas.microsoft.com/office/drawing/2014/main" id="{34275109-7650-8817-006B-D3E36EC0E08A}"/>
              </a:ext>
            </a:extLst>
          </p:cNvPr>
          <p:cNvSpPr txBox="1"/>
          <p:nvPr/>
        </p:nvSpPr>
        <p:spPr>
          <a:xfrm>
            <a:off x="628650" y="3222951"/>
            <a:ext cx="4852169" cy="923330"/>
          </a:xfrm>
          <a:prstGeom prst="rect">
            <a:avLst/>
          </a:prstGeom>
          <a:noFill/>
        </p:spPr>
        <p:txBody>
          <a:bodyPr wrap="square">
            <a:spAutoFit/>
          </a:bodyPr>
          <a:lstStyle/>
          <a:p>
            <a:r>
              <a:rPr lang="en-US" dirty="0">
                <a:solidFill>
                  <a:schemeClr val="bg1"/>
                </a:solidFill>
                <a:latin typeface="Arial" panose="020B0604020202020204" pitchFamily="34" charset="0"/>
                <a:cs typeface="Arial" panose="020B0604020202020204" pitchFamily="34" charset="0"/>
              </a:rPr>
              <a:t>This is our live Figma design, it was the original plan that we tweaked slightly during development for a better appearance.</a:t>
            </a:r>
            <a:endParaRPr lang="hu-HU" dirty="0">
              <a:solidFill>
                <a:schemeClr val="bg1"/>
              </a:solidFill>
              <a:latin typeface="Arial" panose="020B0604020202020204" pitchFamily="34" charset="0"/>
              <a:cs typeface="Arial" panose="020B0604020202020204" pitchFamily="34" charset="0"/>
            </a:endParaRPr>
          </a:p>
        </p:txBody>
      </p:sp>
      <p:pic>
        <p:nvPicPr>
          <p:cNvPr id="5" name="Kép 4" descr="A képen képernyőkép, elektronika, áramkör, Elektromos vezetékek látható&#10;&#10;Előfordulhat, hogy a mesterséges intelligencia által létrehozott tartalom helytelen.">
            <a:extLst>
              <a:ext uri="{FF2B5EF4-FFF2-40B4-BE49-F238E27FC236}">
                <a16:creationId xmlns:a16="http://schemas.microsoft.com/office/drawing/2014/main" id="{85D08116-EDF2-0C44-CB66-FC2FB980B8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202910"/>
            <a:ext cx="4925112" cy="3886742"/>
          </a:xfrm>
          <a:prstGeom prst="rect">
            <a:avLst/>
          </a:prstGeom>
        </p:spPr>
      </p:pic>
    </p:spTree>
    <p:extLst>
      <p:ext uri="{BB962C8B-B14F-4D97-AF65-F5344CB8AC3E}">
        <p14:creationId xmlns:p14="http://schemas.microsoft.com/office/powerpoint/2010/main" val="3344773061"/>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6848D0-5069-2D36-BAFF-C986038ED4E3}"/>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5DE713D0-A4AE-FB0B-2DCE-7DE82A323308}"/>
              </a:ext>
            </a:extLst>
          </p:cNvPr>
          <p:cNvSpPr>
            <a:spLocks noGrp="1"/>
          </p:cNvSpPr>
          <p:nvPr>
            <p:ph type="title"/>
          </p:nvPr>
        </p:nvSpPr>
        <p:spPr/>
        <p:txBody>
          <a:bodyPr/>
          <a:lstStyle/>
          <a:p>
            <a:pPr algn="ctr"/>
            <a:r>
              <a:rPr lang="hu-HU" b="1" u="sng" dirty="0" err="1">
                <a:solidFill>
                  <a:schemeClr val="bg1"/>
                </a:solidFill>
                <a:latin typeface="Arial" panose="020B0604020202020204" pitchFamily="34" charset="0"/>
                <a:cs typeface="Arial" panose="020B0604020202020204" pitchFamily="34" charset="0"/>
              </a:rPr>
              <a:t>Responsive</a:t>
            </a:r>
            <a:r>
              <a:rPr lang="en-US" b="1" u="sng" dirty="0">
                <a:solidFill>
                  <a:schemeClr val="bg1"/>
                </a:solidFill>
                <a:latin typeface="Arial" panose="020B0604020202020204" pitchFamily="34" charset="0"/>
                <a:cs typeface="Arial" panose="020B0604020202020204" pitchFamily="34" charset="0"/>
              </a:rPr>
              <a:t> Design and JWT Token</a:t>
            </a:r>
            <a:endParaRPr lang="hu-HU" b="1" u="sng" dirty="0">
              <a:solidFill>
                <a:schemeClr val="bg1"/>
              </a:solidFill>
              <a:latin typeface="Arial" panose="020B0604020202020204" pitchFamily="34" charset="0"/>
              <a:cs typeface="Arial" panose="020B0604020202020204" pitchFamily="34" charset="0"/>
            </a:endParaRPr>
          </a:p>
        </p:txBody>
      </p:sp>
      <p:sp>
        <p:nvSpPr>
          <p:cNvPr id="4" name="Szövegdoboz 3">
            <a:extLst>
              <a:ext uri="{FF2B5EF4-FFF2-40B4-BE49-F238E27FC236}">
                <a16:creationId xmlns:a16="http://schemas.microsoft.com/office/drawing/2014/main" id="{716CA5EB-D80D-7E69-4C6C-A7C2C74BE70D}"/>
              </a:ext>
            </a:extLst>
          </p:cNvPr>
          <p:cNvSpPr txBox="1"/>
          <p:nvPr/>
        </p:nvSpPr>
        <p:spPr>
          <a:xfrm>
            <a:off x="309336" y="2136338"/>
            <a:ext cx="4852169" cy="2585323"/>
          </a:xfrm>
          <a:prstGeom prst="rect">
            <a:avLst/>
          </a:prstGeom>
          <a:noFill/>
        </p:spPr>
        <p:txBody>
          <a:bodyPr wrap="square">
            <a:spAutoFit/>
          </a:bodyPr>
          <a:lstStyle/>
          <a:p>
            <a:r>
              <a:rPr lang="hu-HU" b="1" dirty="0" err="1">
                <a:solidFill>
                  <a:schemeClr val="bg1"/>
                </a:solidFill>
                <a:latin typeface="Arial" panose="020B0604020202020204" pitchFamily="34" charset="0"/>
                <a:cs typeface="Arial" panose="020B0604020202020204" pitchFamily="34" charset="0"/>
              </a:rPr>
              <a:t>Responsive</a:t>
            </a:r>
            <a:r>
              <a:rPr lang="en-US" b="1" dirty="0">
                <a:solidFill>
                  <a:schemeClr val="bg1"/>
                </a:solidFill>
                <a:latin typeface="Arial" panose="020B0604020202020204" pitchFamily="34" charset="0"/>
                <a:cs typeface="Arial" panose="020B0604020202020204" pitchFamily="34" charset="0"/>
              </a:rPr>
              <a:t> Design:</a:t>
            </a:r>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Our interface is fully responsive, automatically adapting to any screen size. On mobile devices, the top navigation collapses into a hamburger menu that slides in as an overlay—preserving easy access to all links—while the booking form and buttons resize and reflow for optimal readability and touch-friendly interaction.</a:t>
            </a:r>
            <a:endParaRPr lang="hu-HU" dirty="0">
              <a:solidFill>
                <a:schemeClr val="bg1"/>
              </a:solidFill>
              <a:latin typeface="Arial" panose="020B0604020202020204" pitchFamily="34" charset="0"/>
              <a:cs typeface="Arial" panose="020B0604020202020204" pitchFamily="34" charset="0"/>
            </a:endParaRPr>
          </a:p>
        </p:txBody>
      </p:sp>
      <p:pic>
        <p:nvPicPr>
          <p:cNvPr id="6" name="Kép 5" descr="A képen szöveg, képernyőkép, multimédia, szoftver látható&#10;&#10;Előfordulhat, hogy a mesterséges intelligencia által létrehozott tartalom helytelen.">
            <a:extLst>
              <a:ext uri="{FF2B5EF4-FFF2-40B4-BE49-F238E27FC236}">
                <a16:creationId xmlns:a16="http://schemas.microsoft.com/office/drawing/2014/main" id="{307D825C-D7C5-F5D2-F101-B559BE4292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1561" y="1524000"/>
            <a:ext cx="4461578" cy="2531435"/>
          </a:xfrm>
          <a:prstGeom prst="rect">
            <a:avLst/>
          </a:prstGeom>
        </p:spPr>
      </p:pic>
      <p:pic>
        <p:nvPicPr>
          <p:cNvPr id="8" name="Kép 7" descr="A képen szöveg, képernyőkép, multimédia, szoftver látható&#10;&#10;Előfordulhat, hogy a mesterséges intelligencia által létrehozott tartalom helytelen.">
            <a:extLst>
              <a:ext uri="{FF2B5EF4-FFF2-40B4-BE49-F238E27FC236}">
                <a16:creationId xmlns:a16="http://schemas.microsoft.com/office/drawing/2014/main" id="{C4C46B50-E6FF-5FEA-CE95-10B1301537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1561" y="4075469"/>
            <a:ext cx="4461577" cy="2417406"/>
          </a:xfrm>
          <a:prstGeom prst="rect">
            <a:avLst/>
          </a:prstGeom>
        </p:spPr>
      </p:pic>
      <p:sp>
        <p:nvSpPr>
          <p:cNvPr id="10" name="Szövegdoboz 9">
            <a:extLst>
              <a:ext uri="{FF2B5EF4-FFF2-40B4-BE49-F238E27FC236}">
                <a16:creationId xmlns:a16="http://schemas.microsoft.com/office/drawing/2014/main" id="{E0CA6932-D971-3D1B-85BF-D3B727EEE5CC}"/>
              </a:ext>
            </a:extLst>
          </p:cNvPr>
          <p:cNvSpPr txBox="1"/>
          <p:nvPr/>
        </p:nvSpPr>
        <p:spPr>
          <a:xfrm>
            <a:off x="309336" y="4721661"/>
            <a:ext cx="6096000" cy="1508105"/>
          </a:xfrm>
          <a:prstGeom prst="rect">
            <a:avLst/>
          </a:prstGeom>
          <a:noFill/>
        </p:spPr>
        <p:txBody>
          <a:bodyPr wrap="square">
            <a:spAutoFit/>
          </a:bodyPr>
          <a:lstStyle/>
          <a:p>
            <a:r>
              <a:rPr lang="en-US" b="1" dirty="0">
                <a:solidFill>
                  <a:schemeClr val="bg1"/>
                </a:solidFill>
                <a:latin typeface="Arial" panose="020B0604020202020204" pitchFamily="34" charset="0"/>
                <a:cs typeface="Arial" panose="020B0604020202020204" pitchFamily="34" charset="0"/>
              </a:rPr>
              <a:t>JWT Token:</a:t>
            </a:r>
          </a:p>
          <a:p>
            <a:r>
              <a:rPr lang="en-US" dirty="0">
                <a:solidFill>
                  <a:schemeClr val="bg1"/>
                </a:solidFill>
                <a:latin typeface="Arial" panose="020B0604020202020204" pitchFamily="34" charset="0"/>
                <a:cs typeface="Arial" panose="020B0604020202020204" pitchFamily="34" charset="0"/>
              </a:rPr>
              <a:t>Every page that requires authorization (admin panel, booking form, API endpoints) validates the token stored in the user’s cookie. If the token is missing or invalid, the system redirects the user to the login page.</a:t>
            </a:r>
            <a:endParaRPr lang="hu-HU"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1471966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763CF4-A5CF-3BCA-5B1F-611506782C16}"/>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050DF4D4-8FC5-148C-1989-782B1FA195BD}"/>
              </a:ext>
            </a:extLst>
          </p:cNvPr>
          <p:cNvSpPr>
            <a:spLocks noGrp="1"/>
          </p:cNvSpPr>
          <p:nvPr>
            <p:ph type="title"/>
          </p:nvPr>
        </p:nvSpPr>
        <p:spPr/>
        <p:txBody>
          <a:bodyPr/>
          <a:lstStyle/>
          <a:p>
            <a:pPr algn="ctr"/>
            <a:endParaRPr lang="hu-HU" b="1" u="sng"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6592506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9949DD3-4384-4676-2EF1-570244F30063}"/>
              </a:ext>
            </a:extLst>
          </p:cNvPr>
          <p:cNvSpPr>
            <a:spLocks noGrp="1"/>
          </p:cNvSpPr>
          <p:nvPr>
            <p:ph type="title"/>
          </p:nvPr>
        </p:nvSpPr>
        <p:spPr/>
        <p:txBody>
          <a:bodyPr/>
          <a:lstStyle/>
          <a:p>
            <a:pPr algn="ctr"/>
            <a:r>
              <a:rPr lang="en-US" b="1" u="sng" dirty="0">
                <a:solidFill>
                  <a:schemeClr val="bg1"/>
                </a:solidFill>
                <a:latin typeface="Arial" panose="020B0604020202020204" pitchFamily="34" charset="0"/>
                <a:cs typeface="Arial" panose="020B0604020202020204" pitchFamily="34" charset="0"/>
              </a:rPr>
              <a:t>Home page</a:t>
            </a:r>
            <a:endParaRPr lang="hu-HU" b="1" u="sng" dirty="0">
              <a:solidFill>
                <a:schemeClr val="bg1"/>
              </a:solidFill>
              <a:latin typeface="Arial" panose="020B0604020202020204" pitchFamily="34" charset="0"/>
              <a:cs typeface="Arial" panose="020B0604020202020204" pitchFamily="34" charset="0"/>
            </a:endParaRPr>
          </a:p>
        </p:txBody>
      </p:sp>
      <p:pic>
        <p:nvPicPr>
          <p:cNvPr id="9" name="Kép 8" descr="A képen képernyőkép látható&#10;&#10;Előfordulhat, hogy a mesterséges intelligencia által létrehozott tartalom helytelen.">
            <a:extLst>
              <a:ext uri="{FF2B5EF4-FFF2-40B4-BE49-F238E27FC236}">
                <a16:creationId xmlns:a16="http://schemas.microsoft.com/office/drawing/2014/main" id="{60C0B5DB-1C55-C4F9-F5D9-548F7F2AD6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0585" y="2343752"/>
            <a:ext cx="5491929" cy="3100820"/>
          </a:xfrm>
          <a:prstGeom prst="rect">
            <a:avLst/>
          </a:prstGeom>
        </p:spPr>
      </p:pic>
      <p:sp>
        <p:nvSpPr>
          <p:cNvPr id="11" name="Szövegdoboz 10">
            <a:extLst>
              <a:ext uri="{FF2B5EF4-FFF2-40B4-BE49-F238E27FC236}">
                <a16:creationId xmlns:a16="http://schemas.microsoft.com/office/drawing/2014/main" id="{5730F9B3-1AE0-0DF1-98CF-D1E2CC2A0079}"/>
              </a:ext>
            </a:extLst>
          </p:cNvPr>
          <p:cNvSpPr txBox="1"/>
          <p:nvPr/>
        </p:nvSpPr>
        <p:spPr>
          <a:xfrm>
            <a:off x="239486" y="2305251"/>
            <a:ext cx="6197600" cy="3970318"/>
          </a:xfrm>
          <a:prstGeom prst="rect">
            <a:avLst/>
          </a:prstGeom>
          <a:noFill/>
        </p:spPr>
        <p:txBody>
          <a:bodyPr wrap="square">
            <a:spAutoFit/>
          </a:bodyPr>
          <a:lstStyle/>
          <a:p>
            <a:r>
              <a:rPr lang="en-US" b="1" dirty="0">
                <a:solidFill>
                  <a:schemeClr val="bg1"/>
                </a:solidFill>
                <a:latin typeface="Arial" panose="020B0604020202020204" pitchFamily="34" charset="0"/>
                <a:cs typeface="Arial" panose="020B0604020202020204" pitchFamily="34" charset="0"/>
              </a:rPr>
              <a:t>Navigation Menu Explanation:</a:t>
            </a:r>
          </a:p>
          <a:p>
            <a:r>
              <a:rPr lang="en-US" dirty="0">
                <a:solidFill>
                  <a:schemeClr val="bg1"/>
                </a:solidFill>
                <a:latin typeface="Arial" panose="020B0604020202020204" pitchFamily="34" charset="0"/>
                <a:cs typeface="Arial" panose="020B0604020202020204" pitchFamily="34" charset="0"/>
              </a:rPr>
              <a:t>At the top of the page, you’ll find our </a:t>
            </a:r>
            <a:r>
              <a:rPr lang="en-US" b="1" dirty="0">
                <a:solidFill>
                  <a:schemeClr val="bg1"/>
                </a:solidFill>
                <a:latin typeface="Arial" panose="020B0604020202020204" pitchFamily="34" charset="0"/>
                <a:cs typeface="Arial" panose="020B0604020202020204" pitchFamily="34" charset="0"/>
              </a:rPr>
              <a:t>navigation bar</a:t>
            </a:r>
            <a:r>
              <a:rPr lang="en-US" dirty="0">
                <a:solidFill>
                  <a:schemeClr val="bg1"/>
                </a:solidFill>
                <a:latin typeface="Arial" panose="020B0604020202020204" pitchFamily="34" charset="0"/>
                <a:cs typeface="Arial" panose="020B0604020202020204" pitchFamily="34" charset="0"/>
              </a:rPr>
              <a:t> with key sections:</a:t>
            </a:r>
          </a:p>
          <a:p>
            <a:endParaRPr lang="en-US" dirty="0">
              <a:solidFill>
                <a:schemeClr val="bg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b="1" dirty="0" err="1">
                <a:solidFill>
                  <a:schemeClr val="bg1"/>
                </a:solidFill>
                <a:latin typeface="Arial" panose="020B0604020202020204" pitchFamily="34" charset="0"/>
                <a:cs typeface="Arial" panose="020B0604020202020204" pitchFamily="34" charset="0"/>
              </a:rPr>
              <a:t>Kapcsolat</a:t>
            </a:r>
            <a:r>
              <a:rPr lang="en-US" b="1" dirty="0">
                <a:solidFill>
                  <a:schemeClr val="bg1"/>
                </a:solidFill>
                <a:latin typeface="Arial" panose="020B0604020202020204" pitchFamily="34" charset="0"/>
                <a:cs typeface="Arial" panose="020B0604020202020204" pitchFamily="34" charset="0"/>
              </a:rPr>
              <a:t>:</a:t>
            </a:r>
            <a:r>
              <a:rPr lang="en-US" dirty="0">
                <a:solidFill>
                  <a:schemeClr val="bg1"/>
                </a:solidFill>
                <a:latin typeface="Arial" panose="020B0604020202020204" pitchFamily="34" charset="0"/>
                <a:cs typeface="Arial" panose="020B0604020202020204" pitchFamily="34" charset="0"/>
              </a:rPr>
              <a:t> This leads to our </a:t>
            </a:r>
            <a:r>
              <a:rPr lang="en-US" i="1" dirty="0">
                <a:solidFill>
                  <a:schemeClr val="bg1"/>
                </a:solidFill>
                <a:latin typeface="Arial" panose="020B0604020202020204" pitchFamily="34" charset="0"/>
                <a:cs typeface="Arial" panose="020B0604020202020204" pitchFamily="34" charset="0"/>
              </a:rPr>
              <a:t>Contact</a:t>
            </a:r>
            <a:r>
              <a:rPr lang="en-US" dirty="0">
                <a:solidFill>
                  <a:schemeClr val="bg1"/>
                </a:solidFill>
                <a:latin typeface="Arial" panose="020B0604020202020204" pitchFamily="34" charset="0"/>
                <a:cs typeface="Arial" panose="020B0604020202020204" pitchFamily="34" charset="0"/>
              </a:rPr>
              <a:t> page, where clients can get in touch with us for appointments or inquiries.</a:t>
            </a:r>
          </a:p>
          <a:p>
            <a:pPr>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b="1" dirty="0" err="1">
                <a:solidFill>
                  <a:schemeClr val="bg1"/>
                </a:solidFill>
                <a:latin typeface="Arial" panose="020B0604020202020204" pitchFamily="34" charset="0"/>
                <a:cs typeface="Arial" panose="020B0604020202020204" pitchFamily="34" charset="0"/>
              </a:rPr>
              <a:t>Rólunk</a:t>
            </a:r>
            <a:r>
              <a:rPr lang="en-US" b="1" dirty="0">
                <a:solidFill>
                  <a:schemeClr val="bg1"/>
                </a:solidFill>
                <a:latin typeface="Arial" panose="020B0604020202020204" pitchFamily="34" charset="0"/>
                <a:cs typeface="Arial" panose="020B0604020202020204" pitchFamily="34" charset="0"/>
              </a:rPr>
              <a:t>:</a:t>
            </a:r>
            <a:r>
              <a:rPr lang="en-US" dirty="0">
                <a:solidFill>
                  <a:schemeClr val="bg1"/>
                </a:solidFill>
                <a:latin typeface="Arial" panose="020B0604020202020204" pitchFamily="34" charset="0"/>
                <a:cs typeface="Arial" panose="020B0604020202020204" pitchFamily="34" charset="0"/>
              </a:rPr>
              <a:t> The </a:t>
            </a:r>
            <a:r>
              <a:rPr lang="en-US" i="1" dirty="0">
                <a:solidFill>
                  <a:schemeClr val="bg1"/>
                </a:solidFill>
                <a:latin typeface="Arial" panose="020B0604020202020204" pitchFamily="34" charset="0"/>
                <a:cs typeface="Arial" panose="020B0604020202020204" pitchFamily="34" charset="0"/>
              </a:rPr>
              <a:t>About Us</a:t>
            </a:r>
            <a:r>
              <a:rPr lang="en-US" dirty="0">
                <a:solidFill>
                  <a:schemeClr val="bg1"/>
                </a:solidFill>
                <a:latin typeface="Arial" panose="020B0604020202020204" pitchFamily="34" charset="0"/>
                <a:cs typeface="Arial" panose="020B0604020202020204" pitchFamily="34" charset="0"/>
              </a:rPr>
              <a:t> section shares our story, values, and what sets us apart in the barbering industry.</a:t>
            </a:r>
          </a:p>
          <a:p>
            <a:endParaRPr lang="en-US" dirty="0">
              <a:solidFill>
                <a:schemeClr val="bg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b="1" dirty="0" err="1">
                <a:solidFill>
                  <a:schemeClr val="bg1"/>
                </a:solidFill>
                <a:latin typeface="Arial" panose="020B0604020202020204" pitchFamily="34" charset="0"/>
                <a:cs typeface="Arial" panose="020B0604020202020204" pitchFamily="34" charset="0"/>
              </a:rPr>
              <a:t>Bejelentkezés</a:t>
            </a:r>
            <a:r>
              <a:rPr lang="en-US" b="1" dirty="0">
                <a:solidFill>
                  <a:schemeClr val="bg1"/>
                </a:solidFill>
                <a:latin typeface="Arial" panose="020B0604020202020204" pitchFamily="34" charset="0"/>
                <a:cs typeface="Arial" panose="020B0604020202020204" pitchFamily="34" charset="0"/>
              </a:rPr>
              <a:t>/</a:t>
            </a:r>
            <a:r>
              <a:rPr lang="en-US" b="1" dirty="0" err="1">
                <a:solidFill>
                  <a:schemeClr val="bg1"/>
                </a:solidFill>
                <a:latin typeface="Arial" panose="020B0604020202020204" pitchFamily="34" charset="0"/>
                <a:cs typeface="Arial" panose="020B0604020202020204" pitchFamily="34" charset="0"/>
              </a:rPr>
              <a:t>Regisztráció</a:t>
            </a:r>
            <a:r>
              <a:rPr lang="en-US" b="1" dirty="0">
                <a:solidFill>
                  <a:schemeClr val="bg1"/>
                </a:solidFill>
                <a:latin typeface="Arial" panose="020B0604020202020204" pitchFamily="34" charset="0"/>
                <a:cs typeface="Arial" panose="020B0604020202020204" pitchFamily="34" charset="0"/>
              </a:rPr>
              <a:t>:</a:t>
            </a:r>
            <a:r>
              <a:rPr lang="en-US" dirty="0">
                <a:solidFill>
                  <a:schemeClr val="bg1"/>
                </a:solidFill>
                <a:latin typeface="Arial" panose="020B0604020202020204" pitchFamily="34" charset="0"/>
                <a:cs typeface="Arial" panose="020B0604020202020204" pitchFamily="34" charset="0"/>
              </a:rPr>
              <a:t> This is the </a:t>
            </a:r>
            <a:r>
              <a:rPr lang="en-US" i="1" dirty="0">
                <a:solidFill>
                  <a:schemeClr val="bg1"/>
                </a:solidFill>
                <a:latin typeface="Arial" panose="020B0604020202020204" pitchFamily="34" charset="0"/>
                <a:cs typeface="Arial" panose="020B0604020202020204" pitchFamily="34" charset="0"/>
              </a:rPr>
              <a:t>Login/Registration</a:t>
            </a:r>
            <a:r>
              <a:rPr lang="en-US" dirty="0">
                <a:solidFill>
                  <a:schemeClr val="bg1"/>
                </a:solidFill>
                <a:latin typeface="Arial" panose="020B0604020202020204" pitchFamily="34" charset="0"/>
                <a:cs typeface="Arial" panose="020B0604020202020204" pitchFamily="34" charset="0"/>
              </a:rPr>
              <a:t> portal, allowing clients to book appointments or create an account for easier future bookings."</a:t>
            </a:r>
          </a:p>
        </p:txBody>
      </p:sp>
    </p:spTree>
    <p:extLst>
      <p:ext uri="{BB962C8B-B14F-4D97-AF65-F5344CB8AC3E}">
        <p14:creationId xmlns:p14="http://schemas.microsoft.com/office/powerpoint/2010/main" val="3628707192"/>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4A9CE1-1723-9227-8880-D5DBE379BB7B}"/>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3F4147B6-4DF6-6910-43AF-08B6886B2D71}"/>
              </a:ext>
            </a:extLst>
          </p:cNvPr>
          <p:cNvSpPr>
            <a:spLocks noGrp="1"/>
          </p:cNvSpPr>
          <p:nvPr>
            <p:ph type="title"/>
          </p:nvPr>
        </p:nvSpPr>
        <p:spPr/>
        <p:txBody>
          <a:bodyPr/>
          <a:lstStyle/>
          <a:p>
            <a:pPr algn="ctr"/>
            <a:r>
              <a:rPr lang="hu-HU" b="1" u="sng" dirty="0" err="1">
                <a:solidFill>
                  <a:schemeClr val="bg1"/>
                </a:solidFill>
                <a:latin typeface="Arial" panose="020B0604020202020204" pitchFamily="34" charset="0"/>
                <a:cs typeface="Arial" panose="020B0604020202020204" pitchFamily="34" charset="0"/>
              </a:rPr>
              <a:t>Contact</a:t>
            </a:r>
            <a:r>
              <a:rPr lang="hu-HU" b="1" u="sng" dirty="0">
                <a:solidFill>
                  <a:schemeClr val="bg1"/>
                </a:solidFill>
                <a:latin typeface="Arial" panose="020B0604020202020204" pitchFamily="34" charset="0"/>
                <a:cs typeface="Arial" panose="020B0604020202020204" pitchFamily="34" charset="0"/>
              </a:rPr>
              <a:t> </a:t>
            </a:r>
            <a:r>
              <a:rPr lang="hu-HU" b="1" u="sng" dirty="0" err="1">
                <a:solidFill>
                  <a:schemeClr val="bg1"/>
                </a:solidFill>
                <a:latin typeface="Arial" panose="020B0604020202020204" pitchFamily="34" charset="0"/>
                <a:cs typeface="Arial" panose="020B0604020202020204" pitchFamily="34" charset="0"/>
              </a:rPr>
              <a:t>Information</a:t>
            </a:r>
            <a:r>
              <a:rPr lang="hu-HU" b="1" u="sng" dirty="0">
                <a:solidFill>
                  <a:schemeClr val="bg1"/>
                </a:solidFill>
                <a:latin typeface="Arial" panose="020B0604020202020204" pitchFamily="34" charset="0"/>
                <a:cs typeface="Arial" panose="020B0604020202020204" pitchFamily="34" charset="0"/>
              </a:rPr>
              <a:t> &amp; Opening </a:t>
            </a:r>
            <a:r>
              <a:rPr lang="hu-HU" b="1" u="sng" dirty="0" err="1">
                <a:solidFill>
                  <a:schemeClr val="bg1"/>
                </a:solidFill>
                <a:latin typeface="Arial" panose="020B0604020202020204" pitchFamily="34" charset="0"/>
                <a:cs typeface="Arial" panose="020B0604020202020204" pitchFamily="34" charset="0"/>
              </a:rPr>
              <a:t>Hours</a:t>
            </a:r>
            <a:endParaRPr lang="hu-HU" b="1" u="sng" dirty="0">
              <a:solidFill>
                <a:schemeClr val="bg1"/>
              </a:solidFill>
              <a:latin typeface="Arial" panose="020B0604020202020204" pitchFamily="34" charset="0"/>
              <a:cs typeface="Arial" panose="020B0604020202020204" pitchFamily="34" charset="0"/>
            </a:endParaRPr>
          </a:p>
        </p:txBody>
      </p:sp>
      <p:sp>
        <p:nvSpPr>
          <p:cNvPr id="11" name="Szövegdoboz 10">
            <a:extLst>
              <a:ext uri="{FF2B5EF4-FFF2-40B4-BE49-F238E27FC236}">
                <a16:creationId xmlns:a16="http://schemas.microsoft.com/office/drawing/2014/main" id="{B235E4E5-2524-D2D1-E3B4-7F82B2E6AE3A}"/>
              </a:ext>
            </a:extLst>
          </p:cNvPr>
          <p:cNvSpPr txBox="1"/>
          <p:nvPr/>
        </p:nvSpPr>
        <p:spPr>
          <a:xfrm>
            <a:off x="239486" y="2305251"/>
            <a:ext cx="6197600" cy="4247317"/>
          </a:xfrm>
          <a:prstGeom prst="rect">
            <a:avLst/>
          </a:prstGeom>
          <a:noFill/>
        </p:spPr>
        <p:txBody>
          <a:bodyPr wrap="square">
            <a:spAutoFit/>
          </a:bodyPr>
          <a:lstStyle/>
          <a:p>
            <a:r>
              <a:rPr lang="en-US" b="1" dirty="0">
                <a:solidFill>
                  <a:schemeClr val="bg1"/>
                </a:solidFill>
                <a:latin typeface="Arial" panose="020B0604020202020204" pitchFamily="34" charset="0"/>
                <a:cs typeface="Arial" panose="020B0604020202020204" pitchFamily="34" charset="0"/>
              </a:rPr>
              <a:t>Location:</a:t>
            </a:r>
          </a:p>
          <a:p>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Our barbershop is located in the heart of </a:t>
            </a:r>
            <a:r>
              <a:rPr lang="en-US" b="1" dirty="0" err="1">
                <a:solidFill>
                  <a:schemeClr val="bg1"/>
                </a:solidFill>
                <a:latin typeface="Arial" panose="020B0604020202020204" pitchFamily="34" charset="0"/>
                <a:cs typeface="Arial" panose="020B0604020202020204" pitchFamily="34" charset="0"/>
              </a:rPr>
              <a:t>Pécs</a:t>
            </a:r>
            <a:r>
              <a:rPr lang="en-US" b="1" dirty="0">
                <a:solidFill>
                  <a:schemeClr val="bg1"/>
                </a:solidFill>
                <a:latin typeface="Arial" panose="020B0604020202020204" pitchFamily="34" charset="0"/>
                <a:cs typeface="Arial" panose="020B0604020202020204" pitchFamily="34" charset="0"/>
              </a:rPr>
              <a:t>, Hungary</a:t>
            </a:r>
            <a:r>
              <a:rPr lang="en-US" dirty="0">
                <a:solidFill>
                  <a:schemeClr val="bg1"/>
                </a:solidFill>
                <a:latin typeface="Arial" panose="020B0604020202020204" pitchFamily="34" charset="0"/>
                <a:cs typeface="Arial" panose="020B0604020202020204" pitchFamily="34" charset="0"/>
              </a:rPr>
              <a:t>. You can easily find us using the embedded Google Maps on our website for clear and accurate directions.</a:t>
            </a:r>
          </a:p>
          <a:p>
            <a:pPr>
              <a:lnSpc>
                <a:spcPct val="150000"/>
              </a:lnSpc>
            </a:pPr>
            <a:r>
              <a:rPr lang="en-US" b="1" dirty="0">
                <a:solidFill>
                  <a:schemeClr val="bg1"/>
                </a:solidFill>
                <a:latin typeface="Arial" panose="020B0604020202020204" pitchFamily="34" charset="0"/>
                <a:cs typeface="Arial" panose="020B0604020202020204" pitchFamily="34" charset="0"/>
              </a:rPr>
              <a:t>Contact Details:</a:t>
            </a:r>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 </a:t>
            </a:r>
            <a:r>
              <a:rPr lang="en-US" b="1" dirty="0">
                <a:solidFill>
                  <a:schemeClr val="bg1"/>
                </a:solidFill>
                <a:latin typeface="Arial" panose="020B0604020202020204" pitchFamily="34" charset="0"/>
                <a:cs typeface="Arial" panose="020B0604020202020204" pitchFamily="34" charset="0"/>
              </a:rPr>
              <a:t>Address:</a:t>
            </a:r>
            <a:r>
              <a:rPr lang="en-US" dirty="0">
                <a:solidFill>
                  <a:schemeClr val="bg1"/>
                </a:solidFill>
                <a:latin typeface="Arial" panose="020B0604020202020204" pitchFamily="34" charset="0"/>
                <a:cs typeface="Arial" panose="020B0604020202020204" pitchFamily="34" charset="0"/>
              </a:rPr>
              <a:t> 7622 </a:t>
            </a:r>
            <a:r>
              <a:rPr lang="en-US" dirty="0" err="1">
                <a:solidFill>
                  <a:schemeClr val="bg1"/>
                </a:solidFill>
                <a:latin typeface="Arial" panose="020B0604020202020204" pitchFamily="34" charset="0"/>
                <a:cs typeface="Arial" panose="020B0604020202020204" pitchFamily="34" charset="0"/>
              </a:rPr>
              <a:t>Pécs</a:t>
            </a:r>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 </a:t>
            </a:r>
            <a:r>
              <a:rPr lang="en-US" b="1" dirty="0">
                <a:solidFill>
                  <a:schemeClr val="bg1"/>
                </a:solidFill>
                <a:latin typeface="Arial" panose="020B0604020202020204" pitchFamily="34" charset="0"/>
                <a:cs typeface="Arial" panose="020B0604020202020204" pitchFamily="34" charset="0"/>
              </a:rPr>
              <a:t>Phone:</a:t>
            </a:r>
            <a:r>
              <a:rPr lang="en-US" dirty="0">
                <a:solidFill>
                  <a:schemeClr val="bg1"/>
                </a:solidFill>
                <a:latin typeface="Arial" panose="020B0604020202020204" pitchFamily="34" charset="0"/>
                <a:cs typeface="Arial" panose="020B0604020202020204" pitchFamily="34" charset="0"/>
              </a:rPr>
              <a:t> +36 30 123 4123</a:t>
            </a:r>
          </a:p>
          <a:p>
            <a:pPr>
              <a:lnSpc>
                <a:spcPct val="150000"/>
              </a:lnSpc>
            </a:pPr>
            <a:r>
              <a:rPr lang="en-US" b="1" dirty="0">
                <a:solidFill>
                  <a:schemeClr val="bg1"/>
                </a:solidFill>
                <a:latin typeface="Arial" panose="020B0604020202020204" pitchFamily="34" charset="0"/>
                <a:cs typeface="Arial" panose="020B0604020202020204" pitchFamily="34" charset="0"/>
              </a:rPr>
              <a:t>Opening Hours:</a:t>
            </a:r>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We offer flexible hours to accommodate your needs:</a:t>
            </a:r>
          </a:p>
          <a:p>
            <a:pPr>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Monday to Saturday:</a:t>
            </a:r>
            <a:r>
              <a:rPr lang="en-US" dirty="0">
                <a:solidFill>
                  <a:schemeClr val="bg1"/>
                </a:solidFill>
                <a:latin typeface="Arial" panose="020B0604020202020204" pitchFamily="34" charset="0"/>
                <a:cs typeface="Arial" panose="020B0604020202020204" pitchFamily="34" charset="0"/>
              </a:rPr>
              <a:t> 09:00 AM – 08:00 PM</a:t>
            </a:r>
          </a:p>
          <a:p>
            <a:pPr>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Sunday:</a:t>
            </a:r>
            <a:r>
              <a:rPr lang="en-US" dirty="0">
                <a:solidFill>
                  <a:schemeClr val="bg1"/>
                </a:solidFill>
                <a:latin typeface="Arial" panose="020B0604020202020204" pitchFamily="34" charset="0"/>
                <a:cs typeface="Arial" panose="020B0604020202020204" pitchFamily="34" charset="0"/>
              </a:rPr>
              <a:t> 10:00 AM – 06:00 PM</a:t>
            </a:r>
          </a:p>
        </p:txBody>
      </p:sp>
      <p:pic>
        <p:nvPicPr>
          <p:cNvPr id="4" name="Kép 3" descr="A képen szöveg, térkép, képernyőkép, multimédia látható">
            <a:extLst>
              <a:ext uri="{FF2B5EF4-FFF2-40B4-BE49-F238E27FC236}">
                <a16:creationId xmlns:a16="http://schemas.microsoft.com/office/drawing/2014/main" id="{3B6D7962-AF05-1AF6-4364-42493AB3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7086" y="2305251"/>
            <a:ext cx="5515428" cy="3384349"/>
          </a:xfrm>
          <a:prstGeom prst="rect">
            <a:avLst/>
          </a:prstGeom>
        </p:spPr>
      </p:pic>
    </p:spTree>
    <p:extLst>
      <p:ext uri="{BB962C8B-B14F-4D97-AF65-F5344CB8AC3E}">
        <p14:creationId xmlns:p14="http://schemas.microsoft.com/office/powerpoint/2010/main" val="356930259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0E43C3-93FA-2661-7AD4-9CCC1C523ACD}"/>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BBC0D1FD-16DB-2B34-A8D1-88BDBADDFC92}"/>
              </a:ext>
            </a:extLst>
          </p:cNvPr>
          <p:cNvSpPr>
            <a:spLocks noGrp="1"/>
          </p:cNvSpPr>
          <p:nvPr>
            <p:ph type="title"/>
          </p:nvPr>
        </p:nvSpPr>
        <p:spPr/>
        <p:txBody>
          <a:bodyPr/>
          <a:lstStyle/>
          <a:p>
            <a:pPr algn="ctr"/>
            <a:r>
              <a:rPr lang="hu-HU" b="1" u="sng" dirty="0" err="1">
                <a:solidFill>
                  <a:schemeClr val="bg1"/>
                </a:solidFill>
                <a:latin typeface="Arial" panose="020B0604020202020204" pitchFamily="34" charset="0"/>
                <a:cs typeface="Arial" panose="020B0604020202020204" pitchFamily="34" charset="0"/>
              </a:rPr>
              <a:t>About</a:t>
            </a:r>
            <a:r>
              <a:rPr lang="hu-HU" b="1" u="sng" dirty="0">
                <a:solidFill>
                  <a:schemeClr val="bg1"/>
                </a:solidFill>
                <a:latin typeface="Arial" panose="020B0604020202020204" pitchFamily="34" charset="0"/>
                <a:cs typeface="Arial" panose="020B0604020202020204" pitchFamily="34" charset="0"/>
              </a:rPr>
              <a:t> </a:t>
            </a:r>
            <a:r>
              <a:rPr lang="hu-HU" b="1" u="sng" dirty="0" err="1">
                <a:solidFill>
                  <a:schemeClr val="bg1"/>
                </a:solidFill>
                <a:latin typeface="Arial" panose="020B0604020202020204" pitchFamily="34" charset="0"/>
                <a:cs typeface="Arial" panose="020B0604020202020204" pitchFamily="34" charset="0"/>
              </a:rPr>
              <a:t>Us</a:t>
            </a:r>
            <a:endParaRPr lang="hu-HU" b="1" u="sng" dirty="0">
              <a:solidFill>
                <a:schemeClr val="bg1"/>
              </a:solidFill>
              <a:latin typeface="Arial" panose="020B0604020202020204" pitchFamily="34" charset="0"/>
              <a:cs typeface="Arial" panose="020B0604020202020204" pitchFamily="34" charset="0"/>
            </a:endParaRPr>
          </a:p>
        </p:txBody>
      </p:sp>
      <p:sp>
        <p:nvSpPr>
          <p:cNvPr id="11" name="Szövegdoboz 10">
            <a:extLst>
              <a:ext uri="{FF2B5EF4-FFF2-40B4-BE49-F238E27FC236}">
                <a16:creationId xmlns:a16="http://schemas.microsoft.com/office/drawing/2014/main" id="{A5054E55-BBDE-E156-B751-D37DBD56CB2D}"/>
              </a:ext>
            </a:extLst>
          </p:cNvPr>
          <p:cNvSpPr txBox="1"/>
          <p:nvPr/>
        </p:nvSpPr>
        <p:spPr>
          <a:xfrm>
            <a:off x="239487" y="1956908"/>
            <a:ext cx="6197600" cy="3170099"/>
          </a:xfrm>
          <a:prstGeom prst="rect">
            <a:avLst/>
          </a:prstGeom>
          <a:noFill/>
        </p:spPr>
        <p:txBody>
          <a:bodyPr wrap="square">
            <a:spAutoFit/>
          </a:bodyPr>
          <a:lstStyle/>
          <a:p>
            <a:r>
              <a:rPr lang="en-US" b="1" dirty="0">
                <a:solidFill>
                  <a:schemeClr val="bg1"/>
                </a:solidFill>
                <a:latin typeface="Arial" panose="020B0604020202020204" pitchFamily="34" charset="0"/>
                <a:cs typeface="Arial" panose="020B0604020202020204" pitchFamily="34" charset="0"/>
              </a:rPr>
              <a:t>Who We Are:</a:t>
            </a:r>
            <a:r>
              <a:rPr lang="en-US" dirty="0">
                <a:solidFill>
                  <a:schemeClr val="bg1"/>
                </a:solidFill>
                <a:latin typeface="Arial" panose="020B0604020202020204" pitchFamily="34" charset="0"/>
                <a:cs typeface="Arial" panose="020B0604020202020204" pitchFamily="34" charset="0"/>
              </a:rPr>
              <a:t> More than just a barbershop, blending tradition and modern style with passion and dedication.</a:t>
            </a:r>
          </a:p>
          <a:p>
            <a:pPr>
              <a:spcBef>
                <a:spcPts val="600"/>
              </a:spcBef>
            </a:pPr>
            <a:r>
              <a:rPr lang="en-US" b="1" dirty="0">
                <a:solidFill>
                  <a:schemeClr val="bg1"/>
                </a:solidFill>
                <a:latin typeface="Arial" panose="020B0604020202020204" pitchFamily="34" charset="0"/>
                <a:cs typeface="Arial" panose="020B0604020202020204" pitchFamily="34" charset="0"/>
              </a:rPr>
              <a:t>Our Team:</a:t>
            </a:r>
            <a:r>
              <a:rPr lang="en-US" dirty="0">
                <a:solidFill>
                  <a:schemeClr val="bg1"/>
                </a:solidFill>
                <a:latin typeface="Arial" panose="020B0604020202020204" pitchFamily="34" charset="0"/>
                <a:cs typeface="Arial" panose="020B0604020202020204" pitchFamily="34" charset="0"/>
              </a:rPr>
              <a:t> Skilled and experienced barbers offering classic and modern haircuts, shaving, and beard grooming.</a:t>
            </a:r>
          </a:p>
          <a:p>
            <a:pPr>
              <a:spcBef>
                <a:spcPts val="600"/>
              </a:spcBef>
            </a:pPr>
            <a:r>
              <a:rPr lang="en-US" b="1" dirty="0">
                <a:solidFill>
                  <a:schemeClr val="bg1"/>
                </a:solidFill>
                <a:latin typeface="Arial" panose="020B0604020202020204" pitchFamily="34" charset="0"/>
                <a:cs typeface="Arial" panose="020B0604020202020204" pitchFamily="34" charset="0"/>
              </a:rPr>
              <a:t>Quality &amp; Experience:</a:t>
            </a:r>
            <a:r>
              <a:rPr lang="en-US" dirty="0">
                <a:solidFill>
                  <a:schemeClr val="bg1"/>
                </a:solidFill>
                <a:latin typeface="Arial" panose="020B0604020202020204" pitchFamily="34" charset="0"/>
                <a:cs typeface="Arial" panose="020B0604020202020204" pitchFamily="34" charset="0"/>
              </a:rPr>
              <a:t> Commitment to excellence, personalized service, and a relaxing experience.</a:t>
            </a:r>
          </a:p>
          <a:p>
            <a:pPr>
              <a:spcBef>
                <a:spcPts val="600"/>
              </a:spcBef>
            </a:pPr>
            <a:r>
              <a:rPr lang="en-US" b="1" dirty="0">
                <a:solidFill>
                  <a:schemeClr val="bg1"/>
                </a:solidFill>
                <a:latin typeface="Arial" panose="020B0604020202020204" pitchFamily="34" charset="0"/>
                <a:cs typeface="Arial" panose="020B0604020202020204" pitchFamily="34" charset="0"/>
              </a:rPr>
              <a:t>Our Ambience:</a:t>
            </a:r>
            <a:r>
              <a:rPr lang="en-US" dirty="0">
                <a:solidFill>
                  <a:schemeClr val="bg1"/>
                </a:solidFill>
                <a:latin typeface="Arial" panose="020B0604020202020204" pitchFamily="34" charset="0"/>
                <a:cs typeface="Arial" panose="020B0604020202020204" pitchFamily="34" charset="0"/>
              </a:rPr>
              <a:t> Vintage-style interior, comfortable atmosphere, great conversations, and refreshments.</a:t>
            </a:r>
          </a:p>
          <a:p>
            <a:pPr>
              <a:spcBef>
                <a:spcPts val="600"/>
              </a:spcBef>
            </a:pPr>
            <a:r>
              <a:rPr lang="en-US" b="1" dirty="0">
                <a:solidFill>
                  <a:schemeClr val="bg1"/>
                </a:solidFill>
                <a:latin typeface="Arial" panose="020B0604020202020204" pitchFamily="34" charset="0"/>
                <a:cs typeface="Arial" panose="020B0604020202020204" pitchFamily="34" charset="0"/>
              </a:rPr>
              <a:t>Visit Us!:</a:t>
            </a:r>
            <a:r>
              <a:rPr lang="en-US" dirty="0">
                <a:solidFill>
                  <a:schemeClr val="bg1"/>
                </a:solidFill>
                <a:latin typeface="Arial" panose="020B0604020202020204" pitchFamily="34" charset="0"/>
                <a:cs typeface="Arial" panose="020B0604020202020204" pitchFamily="34" charset="0"/>
              </a:rPr>
              <a:t> Enhance your look and confidence with top-tier barbering—open invitation to experience it.</a:t>
            </a:r>
          </a:p>
        </p:txBody>
      </p:sp>
      <p:pic>
        <p:nvPicPr>
          <p:cNvPr id="6" name="Kép 5" descr="A képen szöveg, képernyőkép, ember, személy látható&#10;&#10;Előfordulhat, hogy a mesterséges intelligencia által létrehozott tartalom helytelen.">
            <a:extLst>
              <a:ext uri="{FF2B5EF4-FFF2-40B4-BE49-F238E27FC236}">
                <a16:creationId xmlns:a16="http://schemas.microsoft.com/office/drawing/2014/main" id="{8282F8E0-EE61-30B5-3A31-C6CA108C4D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7087" y="2305251"/>
            <a:ext cx="5232400" cy="3229425"/>
          </a:xfrm>
          <a:prstGeom prst="rect">
            <a:avLst/>
          </a:prstGeom>
        </p:spPr>
      </p:pic>
    </p:spTree>
    <p:extLst>
      <p:ext uri="{BB962C8B-B14F-4D97-AF65-F5344CB8AC3E}">
        <p14:creationId xmlns:p14="http://schemas.microsoft.com/office/powerpoint/2010/main" val="1248341914"/>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A724BD-7DF2-5D18-C9F4-517AB2ED1032}"/>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934775B2-DFD2-933E-C49F-49409A10B726}"/>
              </a:ext>
            </a:extLst>
          </p:cNvPr>
          <p:cNvSpPr>
            <a:spLocks noGrp="1"/>
          </p:cNvSpPr>
          <p:nvPr>
            <p:ph type="title"/>
          </p:nvPr>
        </p:nvSpPr>
        <p:spPr/>
        <p:txBody>
          <a:bodyPr/>
          <a:lstStyle/>
          <a:p>
            <a:pPr algn="ctr"/>
            <a:r>
              <a:rPr lang="en-US" b="1" u="sng" dirty="0">
                <a:solidFill>
                  <a:schemeClr val="bg1"/>
                </a:solidFill>
                <a:latin typeface="Arial" panose="020B0604020202020204" pitchFamily="34" charset="0"/>
                <a:cs typeface="Arial" panose="020B0604020202020204" pitchFamily="34" charset="0"/>
              </a:rPr>
              <a:t>Login</a:t>
            </a:r>
            <a:endParaRPr lang="hu-HU" b="1" u="sng" dirty="0">
              <a:solidFill>
                <a:schemeClr val="bg1"/>
              </a:solidFill>
              <a:latin typeface="Arial" panose="020B0604020202020204" pitchFamily="34" charset="0"/>
              <a:cs typeface="Arial" panose="020B0604020202020204" pitchFamily="34" charset="0"/>
            </a:endParaRPr>
          </a:p>
        </p:txBody>
      </p:sp>
      <p:sp>
        <p:nvSpPr>
          <p:cNvPr id="11" name="Szövegdoboz 10">
            <a:extLst>
              <a:ext uri="{FF2B5EF4-FFF2-40B4-BE49-F238E27FC236}">
                <a16:creationId xmlns:a16="http://schemas.microsoft.com/office/drawing/2014/main" id="{FB70FE66-4581-3149-0D78-9D784C32D3AB}"/>
              </a:ext>
            </a:extLst>
          </p:cNvPr>
          <p:cNvSpPr txBox="1"/>
          <p:nvPr/>
        </p:nvSpPr>
        <p:spPr>
          <a:xfrm>
            <a:off x="239488" y="2167041"/>
            <a:ext cx="5623231" cy="2185214"/>
          </a:xfrm>
          <a:prstGeom prst="rect">
            <a:avLst/>
          </a:prstGeom>
          <a:noFill/>
        </p:spPr>
        <p:txBody>
          <a:bodyPr wrap="square">
            <a:spAutoFit/>
          </a:bodyPr>
          <a:lstStyle/>
          <a:p>
            <a:pPr>
              <a:spcAft>
                <a:spcPts val="600"/>
              </a:spcAft>
            </a:pPr>
            <a:r>
              <a:rPr lang="en-US" b="1" dirty="0">
                <a:solidFill>
                  <a:schemeClr val="bg1"/>
                </a:solidFill>
                <a:latin typeface="Arial" panose="020B0604020202020204" pitchFamily="34" charset="0"/>
                <a:cs typeface="Arial" panose="020B0604020202020204" pitchFamily="34" charset="0"/>
              </a:rPr>
              <a:t>Login Form: </a:t>
            </a:r>
            <a:r>
              <a:rPr lang="en-US" dirty="0">
                <a:solidFill>
                  <a:schemeClr val="bg1"/>
                </a:solidFill>
                <a:latin typeface="Arial" panose="020B0604020202020204" pitchFamily="34" charset="0"/>
                <a:cs typeface="Arial" panose="020B0604020202020204" pitchFamily="34" charset="0"/>
              </a:rPr>
              <a:t>Users enter their email address and password to access their accounts. </a:t>
            </a:r>
          </a:p>
          <a:p>
            <a:pPr>
              <a:spcAft>
                <a:spcPts val="600"/>
              </a:spcAft>
            </a:pPr>
            <a:r>
              <a:rPr lang="en-US" b="1" dirty="0">
                <a:solidFill>
                  <a:schemeClr val="bg1"/>
                </a:solidFill>
                <a:latin typeface="Arial" panose="020B0604020202020204" pitchFamily="34" charset="0"/>
                <a:cs typeface="Arial" panose="020B0604020202020204" pitchFamily="34" charset="0"/>
              </a:rPr>
              <a:t>Button (Green): </a:t>
            </a:r>
            <a:r>
              <a:rPr lang="en-US" dirty="0">
                <a:solidFill>
                  <a:schemeClr val="bg1"/>
                </a:solidFill>
                <a:latin typeface="Arial" panose="020B0604020202020204" pitchFamily="34" charset="0"/>
                <a:cs typeface="Arial" panose="020B0604020202020204" pitchFamily="34" charset="0"/>
              </a:rPr>
              <a:t>The "</a:t>
            </a:r>
            <a:r>
              <a:rPr lang="en-US" dirty="0" err="1">
                <a:solidFill>
                  <a:schemeClr val="bg1"/>
                </a:solidFill>
                <a:latin typeface="Arial" panose="020B0604020202020204" pitchFamily="34" charset="0"/>
                <a:cs typeface="Arial" panose="020B0604020202020204" pitchFamily="34" charset="0"/>
              </a:rPr>
              <a:t>Bejelentkezés</a:t>
            </a:r>
            <a:r>
              <a:rPr lang="en-US" dirty="0">
                <a:solidFill>
                  <a:schemeClr val="bg1"/>
                </a:solidFill>
                <a:latin typeface="Arial" panose="020B0604020202020204" pitchFamily="34" charset="0"/>
                <a:cs typeface="Arial" panose="020B0604020202020204" pitchFamily="34" charset="0"/>
              </a:rPr>
              <a:t>" (Login) button allows users to sign in. </a:t>
            </a:r>
          </a:p>
          <a:p>
            <a:r>
              <a:rPr lang="en-US" b="1" dirty="0">
                <a:solidFill>
                  <a:schemeClr val="bg1"/>
                </a:solidFill>
                <a:latin typeface="Arial" panose="020B0604020202020204" pitchFamily="34" charset="0"/>
                <a:cs typeface="Arial" panose="020B0604020202020204" pitchFamily="34" charset="0"/>
              </a:rPr>
              <a:t>Registration Option: </a:t>
            </a:r>
            <a:r>
              <a:rPr lang="en-US" dirty="0">
                <a:solidFill>
                  <a:schemeClr val="bg1"/>
                </a:solidFill>
                <a:latin typeface="Arial" panose="020B0604020202020204" pitchFamily="34" charset="0"/>
                <a:cs typeface="Arial" panose="020B0604020202020204" pitchFamily="34" charset="0"/>
              </a:rPr>
              <a:t>If a user doesn't have an account, they can click on "</a:t>
            </a:r>
            <a:r>
              <a:rPr lang="en-US" dirty="0" err="1">
                <a:solidFill>
                  <a:schemeClr val="bg1"/>
                </a:solidFill>
                <a:latin typeface="Arial" panose="020B0604020202020204" pitchFamily="34" charset="0"/>
                <a:cs typeface="Arial" panose="020B0604020202020204" pitchFamily="34" charset="0"/>
              </a:rPr>
              <a:t>Regisztráció</a:t>
            </a:r>
            <a:r>
              <a:rPr lang="en-US" dirty="0">
                <a:solidFill>
                  <a:schemeClr val="bg1"/>
                </a:solidFill>
                <a:latin typeface="Arial" panose="020B0604020202020204" pitchFamily="34" charset="0"/>
                <a:cs typeface="Arial" panose="020B0604020202020204" pitchFamily="34" charset="0"/>
              </a:rPr>
              <a:t>" (Registration) to create one.</a:t>
            </a:r>
          </a:p>
        </p:txBody>
      </p:sp>
      <p:pic>
        <p:nvPicPr>
          <p:cNvPr id="4" name="Kép 3" descr="A képen szöveg, képernyőkép, multimédia látható&#10;&#10;Előfordulhat, hogy a mesterséges intelligencia által létrehozott tartalom helytelen.">
            <a:extLst>
              <a:ext uri="{FF2B5EF4-FFF2-40B4-BE49-F238E27FC236}">
                <a16:creationId xmlns:a16="http://schemas.microsoft.com/office/drawing/2014/main" id="{D061DAC1-0845-21D1-C65F-02404A25A2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9282" y="1809371"/>
            <a:ext cx="5623231" cy="3239256"/>
          </a:xfrm>
          <a:prstGeom prst="rect">
            <a:avLst/>
          </a:prstGeom>
        </p:spPr>
      </p:pic>
    </p:spTree>
    <p:extLst>
      <p:ext uri="{BB962C8B-B14F-4D97-AF65-F5344CB8AC3E}">
        <p14:creationId xmlns:p14="http://schemas.microsoft.com/office/powerpoint/2010/main" val="357611248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F18E62-41D8-F002-3850-92934748BE5E}"/>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F1ABD5F6-C796-CAEB-1676-2D2AF74E8610}"/>
              </a:ext>
            </a:extLst>
          </p:cNvPr>
          <p:cNvSpPr>
            <a:spLocks noGrp="1"/>
          </p:cNvSpPr>
          <p:nvPr>
            <p:ph type="title"/>
          </p:nvPr>
        </p:nvSpPr>
        <p:spPr/>
        <p:txBody>
          <a:bodyPr/>
          <a:lstStyle/>
          <a:p>
            <a:pPr algn="ctr"/>
            <a:r>
              <a:rPr lang="en-US" b="1" u="sng" dirty="0">
                <a:solidFill>
                  <a:schemeClr val="bg1"/>
                </a:solidFill>
                <a:latin typeface="Arial" panose="020B0604020202020204" pitchFamily="34" charset="0"/>
                <a:cs typeface="Arial" panose="020B0604020202020204" pitchFamily="34" charset="0"/>
              </a:rPr>
              <a:t>Registration</a:t>
            </a:r>
            <a:endParaRPr lang="hu-HU" b="1" u="sng" dirty="0">
              <a:solidFill>
                <a:schemeClr val="bg1"/>
              </a:solidFill>
              <a:latin typeface="Arial" panose="020B0604020202020204" pitchFamily="34" charset="0"/>
              <a:cs typeface="Arial" panose="020B0604020202020204" pitchFamily="34" charset="0"/>
            </a:endParaRPr>
          </a:p>
        </p:txBody>
      </p:sp>
      <p:sp>
        <p:nvSpPr>
          <p:cNvPr id="11" name="Szövegdoboz 10">
            <a:extLst>
              <a:ext uri="{FF2B5EF4-FFF2-40B4-BE49-F238E27FC236}">
                <a16:creationId xmlns:a16="http://schemas.microsoft.com/office/drawing/2014/main" id="{28699DA1-F53C-728A-73C9-1579304102C5}"/>
              </a:ext>
            </a:extLst>
          </p:cNvPr>
          <p:cNvSpPr txBox="1"/>
          <p:nvPr/>
        </p:nvSpPr>
        <p:spPr>
          <a:xfrm>
            <a:off x="239488" y="2167041"/>
            <a:ext cx="5623231" cy="3924151"/>
          </a:xfrm>
          <a:prstGeom prst="rect">
            <a:avLst/>
          </a:prstGeom>
          <a:noFill/>
        </p:spPr>
        <p:txBody>
          <a:bodyPr wrap="square">
            <a:spAutoFit/>
          </a:bodyPr>
          <a:lstStyle/>
          <a:p>
            <a:pPr>
              <a:spcAft>
                <a:spcPts val="600"/>
              </a:spcAft>
            </a:pPr>
            <a:r>
              <a:rPr lang="en-US" b="1" dirty="0">
                <a:solidFill>
                  <a:schemeClr val="bg1"/>
                </a:solidFill>
                <a:latin typeface="Arial" panose="020B0604020202020204" pitchFamily="34" charset="0"/>
                <a:cs typeface="Arial" panose="020B0604020202020204" pitchFamily="34" charset="0"/>
              </a:rPr>
              <a:t>Registration Form: </a:t>
            </a:r>
            <a:r>
              <a:rPr lang="en-US" dirty="0">
                <a:solidFill>
                  <a:schemeClr val="bg1"/>
                </a:solidFill>
                <a:latin typeface="Arial" panose="020B0604020202020204" pitchFamily="34" charset="0"/>
                <a:cs typeface="Arial" panose="020B0604020202020204" pitchFamily="34" charset="0"/>
              </a:rPr>
              <a:t>Users enter their email address, password (must be at least 8 characters long and include lowercase and uppercase letters plus a special character), and confirm their password to create an account.</a:t>
            </a:r>
          </a:p>
          <a:p>
            <a:pPr>
              <a:spcAft>
                <a:spcPts val="600"/>
              </a:spcAft>
            </a:pPr>
            <a:r>
              <a:rPr lang="en-US" b="1" dirty="0">
                <a:solidFill>
                  <a:schemeClr val="bg1"/>
                </a:solidFill>
                <a:latin typeface="Arial" panose="020B0604020202020204" pitchFamily="34" charset="0"/>
                <a:cs typeface="Arial" panose="020B0604020202020204" pitchFamily="34" charset="0"/>
              </a:rPr>
              <a:t>Green Registration Button: </a:t>
            </a:r>
            <a:r>
              <a:rPr lang="en-US" dirty="0">
                <a:solidFill>
                  <a:schemeClr val="bg1"/>
                </a:solidFill>
                <a:latin typeface="Arial" panose="020B0604020202020204" pitchFamily="34" charset="0"/>
                <a:cs typeface="Arial" panose="020B0604020202020204" pitchFamily="34" charset="0"/>
              </a:rPr>
              <a:t>Clicking "</a:t>
            </a:r>
            <a:r>
              <a:rPr lang="en-US" dirty="0" err="1">
                <a:solidFill>
                  <a:schemeClr val="bg1"/>
                </a:solidFill>
                <a:latin typeface="Arial" panose="020B0604020202020204" pitchFamily="34" charset="0"/>
                <a:cs typeface="Arial" panose="020B0604020202020204" pitchFamily="34" charset="0"/>
              </a:rPr>
              <a:t>Regisztráció</a:t>
            </a:r>
            <a:r>
              <a:rPr lang="en-US" dirty="0">
                <a:solidFill>
                  <a:schemeClr val="bg1"/>
                </a:solidFill>
                <a:latin typeface="Arial" panose="020B0604020202020204" pitchFamily="34" charset="0"/>
                <a:cs typeface="Arial" panose="020B0604020202020204" pitchFamily="34" charset="0"/>
              </a:rPr>
              <a:t>" (Register) submits the form. </a:t>
            </a:r>
          </a:p>
          <a:p>
            <a:pPr>
              <a:spcAft>
                <a:spcPts val="600"/>
              </a:spcAft>
            </a:pPr>
            <a:r>
              <a:rPr lang="en-US" b="1" dirty="0">
                <a:solidFill>
                  <a:schemeClr val="bg1"/>
                </a:solidFill>
                <a:latin typeface="Arial" panose="020B0604020202020204" pitchFamily="34" charset="0"/>
                <a:cs typeface="Arial" panose="020B0604020202020204" pitchFamily="34" charset="0"/>
              </a:rPr>
              <a:t>Login Option: </a:t>
            </a:r>
            <a:r>
              <a:rPr lang="en-US" dirty="0">
                <a:solidFill>
                  <a:schemeClr val="bg1"/>
                </a:solidFill>
                <a:latin typeface="Arial" panose="020B0604020202020204" pitchFamily="34" charset="0"/>
                <a:cs typeface="Arial" panose="020B0604020202020204" pitchFamily="34" charset="0"/>
              </a:rPr>
              <a:t>If users already have an account, they can click "</a:t>
            </a:r>
            <a:r>
              <a:rPr lang="en-US" dirty="0" err="1">
                <a:solidFill>
                  <a:schemeClr val="bg1"/>
                </a:solidFill>
                <a:latin typeface="Arial" panose="020B0604020202020204" pitchFamily="34" charset="0"/>
                <a:cs typeface="Arial" panose="020B0604020202020204" pitchFamily="34" charset="0"/>
              </a:rPr>
              <a:t>Bejelentkezés</a:t>
            </a:r>
            <a:r>
              <a:rPr lang="en-US" dirty="0">
                <a:solidFill>
                  <a:schemeClr val="bg1"/>
                </a:solidFill>
                <a:latin typeface="Arial" panose="020B0604020202020204" pitchFamily="34" charset="0"/>
                <a:cs typeface="Arial" panose="020B0604020202020204" pitchFamily="34" charset="0"/>
              </a:rPr>
              <a:t>" (Login) to switch to the login page. </a:t>
            </a:r>
          </a:p>
          <a:p>
            <a:pPr>
              <a:spcAft>
                <a:spcPts val="600"/>
              </a:spcAft>
            </a:pPr>
            <a:r>
              <a:rPr lang="en-US" b="1" dirty="0">
                <a:solidFill>
                  <a:schemeClr val="bg1"/>
                </a:solidFill>
                <a:latin typeface="Arial" panose="020B0604020202020204" pitchFamily="34" charset="0"/>
                <a:cs typeface="Arial" panose="020B0604020202020204" pitchFamily="34" charset="0"/>
              </a:rPr>
              <a:t>Confirmation Email: </a:t>
            </a:r>
            <a:r>
              <a:rPr lang="en-US" dirty="0">
                <a:solidFill>
                  <a:schemeClr val="bg1"/>
                </a:solidFill>
                <a:latin typeface="Arial" panose="020B0604020202020204" pitchFamily="34" charset="0"/>
                <a:cs typeface="Arial" panose="020B0604020202020204" pitchFamily="34" charset="0"/>
              </a:rPr>
              <a:t>After registering, users will receive a confirmation email with their registration details.</a:t>
            </a:r>
          </a:p>
        </p:txBody>
      </p:sp>
      <p:pic>
        <p:nvPicPr>
          <p:cNvPr id="6" name="Kép 5" descr="A képen szöveg, képernyőkép látható&#10;&#10;Előfordulhat, hogy a mesterséges intelligencia által létrehozott tartalom helytelen.">
            <a:extLst>
              <a:ext uri="{FF2B5EF4-FFF2-40B4-BE49-F238E27FC236}">
                <a16:creationId xmlns:a16="http://schemas.microsoft.com/office/drawing/2014/main" id="{80DDC285-95D6-5332-AACE-D7D16D15B3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3459" y="2167041"/>
            <a:ext cx="5615771" cy="3205610"/>
          </a:xfrm>
          <a:prstGeom prst="rect">
            <a:avLst/>
          </a:prstGeom>
        </p:spPr>
      </p:pic>
    </p:spTree>
    <p:extLst>
      <p:ext uri="{BB962C8B-B14F-4D97-AF65-F5344CB8AC3E}">
        <p14:creationId xmlns:p14="http://schemas.microsoft.com/office/powerpoint/2010/main" val="998373976"/>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935713-099E-7B1D-549F-477EA7BC6575}"/>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149911E7-0D63-01A0-C7A2-541EEEA6E3A4}"/>
              </a:ext>
            </a:extLst>
          </p:cNvPr>
          <p:cNvSpPr>
            <a:spLocks noGrp="1"/>
          </p:cNvSpPr>
          <p:nvPr>
            <p:ph type="title"/>
          </p:nvPr>
        </p:nvSpPr>
        <p:spPr/>
        <p:txBody>
          <a:bodyPr/>
          <a:lstStyle/>
          <a:p>
            <a:pPr algn="ctr"/>
            <a:r>
              <a:rPr lang="en-US" b="1" u="sng" dirty="0" err="1">
                <a:solidFill>
                  <a:schemeClr val="bg1"/>
                </a:solidFill>
                <a:latin typeface="Arial" panose="020B0604020202020204" pitchFamily="34" charset="0"/>
                <a:cs typeface="Arial" panose="020B0604020202020204" pitchFamily="34" charset="0"/>
              </a:rPr>
              <a:t>Loggined</a:t>
            </a:r>
            <a:r>
              <a:rPr lang="en-US" b="1" u="sng" dirty="0">
                <a:solidFill>
                  <a:schemeClr val="bg1"/>
                </a:solidFill>
                <a:latin typeface="Arial" panose="020B0604020202020204" pitchFamily="34" charset="0"/>
                <a:cs typeface="Arial" panose="020B0604020202020204" pitchFamily="34" charset="0"/>
              </a:rPr>
              <a:t> Home page</a:t>
            </a:r>
            <a:endParaRPr lang="hu-HU" b="1" u="sng" dirty="0">
              <a:solidFill>
                <a:schemeClr val="bg1"/>
              </a:solidFill>
              <a:latin typeface="Arial" panose="020B0604020202020204" pitchFamily="34" charset="0"/>
              <a:cs typeface="Arial" panose="020B0604020202020204" pitchFamily="34" charset="0"/>
            </a:endParaRPr>
          </a:p>
        </p:txBody>
      </p:sp>
      <p:sp>
        <p:nvSpPr>
          <p:cNvPr id="11" name="Szövegdoboz 10">
            <a:extLst>
              <a:ext uri="{FF2B5EF4-FFF2-40B4-BE49-F238E27FC236}">
                <a16:creationId xmlns:a16="http://schemas.microsoft.com/office/drawing/2014/main" id="{EB1A7AC5-232B-C9E3-412D-252BE2B6E73A}"/>
              </a:ext>
            </a:extLst>
          </p:cNvPr>
          <p:cNvSpPr txBox="1"/>
          <p:nvPr/>
        </p:nvSpPr>
        <p:spPr>
          <a:xfrm>
            <a:off x="356129" y="2583581"/>
            <a:ext cx="5391201" cy="1477328"/>
          </a:xfrm>
          <a:prstGeom prst="rect">
            <a:avLst/>
          </a:prstGeom>
          <a:noFill/>
        </p:spPr>
        <p:txBody>
          <a:bodyPr wrap="square">
            <a:spAutoFit/>
          </a:bodyPr>
          <a:lstStyle/>
          <a:p>
            <a:pPr>
              <a:spcAft>
                <a:spcPts val="600"/>
              </a:spcAft>
            </a:pPr>
            <a:r>
              <a:rPr lang="en-US" dirty="0">
                <a:solidFill>
                  <a:schemeClr val="bg1"/>
                </a:solidFill>
                <a:latin typeface="Arial" panose="020B0604020202020204" pitchFamily="34" charset="0"/>
                <a:cs typeface="Arial" panose="020B0604020202020204" pitchFamily="34" charset="0"/>
              </a:rPr>
              <a:t>After logging into the system, users are redirected to a page displaying the appointment-booking section, if they are an admin, the Admin page is also displayed, and the Login/Register link changes to Logout.</a:t>
            </a:r>
          </a:p>
        </p:txBody>
      </p:sp>
      <p:pic>
        <p:nvPicPr>
          <p:cNvPr id="4" name="Kép 3" descr="A képen képernyőkép látható&#10;&#10;Előfordulhat, hogy a mesterséges intelligencia által létrehozott tartalom helytelen.">
            <a:extLst>
              <a:ext uri="{FF2B5EF4-FFF2-40B4-BE49-F238E27FC236}">
                <a16:creationId xmlns:a16="http://schemas.microsoft.com/office/drawing/2014/main" id="{BBB937F7-3A96-B4B1-2FB1-EDB6D48D1D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7330" y="2336800"/>
            <a:ext cx="6175183" cy="3533990"/>
          </a:xfrm>
          <a:prstGeom prst="rect">
            <a:avLst/>
          </a:prstGeom>
        </p:spPr>
      </p:pic>
    </p:spTree>
    <p:extLst>
      <p:ext uri="{BB962C8B-B14F-4D97-AF65-F5344CB8AC3E}">
        <p14:creationId xmlns:p14="http://schemas.microsoft.com/office/powerpoint/2010/main" val="3410271058"/>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4A5E5F-1A59-6CA3-5840-C2F3FC72A741}"/>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F437E6A0-97D5-C6B1-427D-239E5ECCA2B7}"/>
              </a:ext>
            </a:extLst>
          </p:cNvPr>
          <p:cNvSpPr>
            <a:spLocks noGrp="1"/>
          </p:cNvSpPr>
          <p:nvPr>
            <p:ph type="title"/>
          </p:nvPr>
        </p:nvSpPr>
        <p:spPr/>
        <p:txBody>
          <a:bodyPr/>
          <a:lstStyle/>
          <a:p>
            <a:pPr algn="ctr"/>
            <a:r>
              <a:rPr lang="en-US" b="1" u="sng" dirty="0">
                <a:solidFill>
                  <a:schemeClr val="bg1"/>
                </a:solidFill>
                <a:latin typeface="Arial" panose="020B0604020202020204" pitchFamily="34" charset="0"/>
                <a:cs typeface="Arial" panose="020B0604020202020204" pitchFamily="34" charset="0"/>
              </a:rPr>
              <a:t>Appointment</a:t>
            </a:r>
            <a:endParaRPr lang="hu-HU" b="1" u="sng" dirty="0">
              <a:solidFill>
                <a:schemeClr val="bg1"/>
              </a:solidFill>
              <a:latin typeface="Arial" panose="020B0604020202020204" pitchFamily="34" charset="0"/>
              <a:cs typeface="Arial" panose="020B0604020202020204" pitchFamily="34" charset="0"/>
            </a:endParaRPr>
          </a:p>
        </p:txBody>
      </p:sp>
      <p:sp>
        <p:nvSpPr>
          <p:cNvPr id="11" name="Szövegdoboz 10">
            <a:extLst>
              <a:ext uri="{FF2B5EF4-FFF2-40B4-BE49-F238E27FC236}">
                <a16:creationId xmlns:a16="http://schemas.microsoft.com/office/drawing/2014/main" id="{D93CB567-764E-8EE7-35AC-86F288BFC760}"/>
              </a:ext>
            </a:extLst>
          </p:cNvPr>
          <p:cNvSpPr txBox="1"/>
          <p:nvPr/>
        </p:nvSpPr>
        <p:spPr>
          <a:xfrm>
            <a:off x="208212" y="2613392"/>
            <a:ext cx="5176048" cy="2185214"/>
          </a:xfrm>
          <a:prstGeom prst="rect">
            <a:avLst/>
          </a:prstGeom>
          <a:noFill/>
        </p:spPr>
        <p:txBody>
          <a:bodyPr wrap="square">
            <a:spAutoFit/>
          </a:bodyPr>
          <a:lstStyle/>
          <a:p>
            <a:pPr>
              <a:spcAft>
                <a:spcPts val="600"/>
              </a:spcAft>
            </a:pPr>
            <a:r>
              <a:rPr lang="en-US" b="1" dirty="0">
                <a:solidFill>
                  <a:schemeClr val="bg1"/>
                </a:solidFill>
                <a:latin typeface="Arial" panose="020B0604020202020204" pitchFamily="34" charset="0"/>
                <a:cs typeface="Arial" panose="020B0604020202020204" pitchFamily="34" charset="0"/>
              </a:rPr>
              <a:t>Name (</a:t>
            </a:r>
            <a:r>
              <a:rPr lang="en-US" b="1" dirty="0" err="1">
                <a:solidFill>
                  <a:schemeClr val="bg1"/>
                </a:solidFill>
                <a:latin typeface="Arial" panose="020B0604020202020204" pitchFamily="34" charset="0"/>
                <a:cs typeface="Arial" panose="020B0604020202020204" pitchFamily="34" charset="0"/>
              </a:rPr>
              <a:t>Név</a:t>
            </a:r>
            <a:r>
              <a:rPr lang="en-US" b="1" dirty="0">
                <a:solidFill>
                  <a:schemeClr val="bg1"/>
                </a:solidFill>
                <a:latin typeface="Arial" panose="020B0604020202020204" pitchFamily="34" charset="0"/>
                <a:cs typeface="Arial" panose="020B0604020202020204" pitchFamily="34" charset="0"/>
              </a:rPr>
              <a:t>)</a:t>
            </a:r>
            <a:r>
              <a:rPr lang="en-US" dirty="0">
                <a:solidFill>
                  <a:schemeClr val="bg1"/>
                </a:solidFill>
                <a:latin typeface="Arial" panose="020B0604020202020204" pitchFamily="34" charset="0"/>
                <a:cs typeface="Arial" panose="020B0604020202020204" pitchFamily="34" charset="0"/>
              </a:rPr>
              <a:t> – </a:t>
            </a:r>
            <a:r>
              <a:rPr lang="en-US" b="1" dirty="0">
                <a:solidFill>
                  <a:schemeClr val="bg1"/>
                </a:solidFill>
                <a:latin typeface="Arial" panose="020B0604020202020204" pitchFamily="34" charset="0"/>
                <a:cs typeface="Arial" panose="020B0604020202020204" pitchFamily="34" charset="0"/>
              </a:rPr>
              <a:t>required</a:t>
            </a:r>
            <a:r>
              <a:rPr lang="en-US" dirty="0">
                <a:solidFill>
                  <a:schemeClr val="bg1"/>
                </a:solidFill>
                <a:latin typeface="Arial" panose="020B0604020202020204" pitchFamily="34" charset="0"/>
                <a:cs typeface="Arial" panose="020B0604020202020204" pitchFamily="34" charset="0"/>
              </a:rPr>
              <a:t>; users </a:t>
            </a:r>
            <a:r>
              <a:rPr lang="en-US" b="1" dirty="0">
                <a:solidFill>
                  <a:schemeClr val="bg1"/>
                </a:solidFill>
                <a:latin typeface="Arial" panose="020B0604020202020204" pitchFamily="34" charset="0"/>
                <a:cs typeface="Arial" panose="020B0604020202020204" pitchFamily="34" charset="0"/>
              </a:rPr>
              <a:t>must</a:t>
            </a:r>
            <a:r>
              <a:rPr lang="en-US" dirty="0">
                <a:solidFill>
                  <a:schemeClr val="bg1"/>
                </a:solidFill>
                <a:latin typeface="Arial" panose="020B0604020202020204" pitchFamily="34" charset="0"/>
                <a:cs typeface="Arial" panose="020B0604020202020204" pitchFamily="34" charset="0"/>
              </a:rPr>
              <a:t> enter a name before booking.</a:t>
            </a:r>
            <a:endParaRPr lang="en-US" b="1" dirty="0">
              <a:solidFill>
                <a:schemeClr val="bg1"/>
              </a:solidFill>
              <a:latin typeface="Arial" panose="020B0604020202020204" pitchFamily="34" charset="0"/>
              <a:cs typeface="Arial" panose="020B0604020202020204" pitchFamily="34" charset="0"/>
            </a:endParaRPr>
          </a:p>
          <a:p>
            <a:pPr>
              <a:spcAft>
                <a:spcPts val="600"/>
              </a:spcAft>
            </a:pPr>
            <a:r>
              <a:rPr lang="en-US" b="1" dirty="0">
                <a:solidFill>
                  <a:schemeClr val="bg1"/>
                </a:solidFill>
                <a:latin typeface="Arial" panose="020B0604020202020204" pitchFamily="34" charset="0"/>
                <a:cs typeface="Arial" panose="020B0604020202020204" pitchFamily="34" charset="0"/>
              </a:rPr>
              <a:t>Date (</a:t>
            </a:r>
            <a:r>
              <a:rPr lang="en-US" b="1" dirty="0" err="1">
                <a:solidFill>
                  <a:schemeClr val="bg1"/>
                </a:solidFill>
                <a:latin typeface="Arial" panose="020B0604020202020204" pitchFamily="34" charset="0"/>
                <a:cs typeface="Arial" panose="020B0604020202020204" pitchFamily="34" charset="0"/>
              </a:rPr>
              <a:t>Válassz</a:t>
            </a:r>
            <a:r>
              <a:rPr lang="en-US" b="1" dirty="0">
                <a:solidFill>
                  <a:schemeClr val="bg1"/>
                </a:solidFill>
                <a:latin typeface="Arial" panose="020B0604020202020204" pitchFamily="34" charset="0"/>
                <a:cs typeface="Arial" panose="020B0604020202020204" pitchFamily="34" charset="0"/>
              </a:rPr>
              <a:t> </a:t>
            </a:r>
            <a:r>
              <a:rPr lang="en-US" b="1" dirty="0" err="1">
                <a:solidFill>
                  <a:schemeClr val="bg1"/>
                </a:solidFill>
                <a:latin typeface="Arial" panose="020B0604020202020204" pitchFamily="34" charset="0"/>
                <a:cs typeface="Arial" panose="020B0604020202020204" pitchFamily="34" charset="0"/>
              </a:rPr>
              <a:t>dátumot</a:t>
            </a:r>
            <a:r>
              <a:rPr lang="en-US" b="1" dirty="0">
                <a:solidFill>
                  <a:schemeClr val="bg1"/>
                </a:solidFill>
                <a:latin typeface="Arial" panose="020B0604020202020204" pitchFamily="34" charset="0"/>
                <a:cs typeface="Arial" panose="020B0604020202020204" pitchFamily="34" charset="0"/>
              </a:rPr>
              <a:t>:) </a:t>
            </a:r>
            <a:r>
              <a:rPr lang="en-US" dirty="0">
                <a:solidFill>
                  <a:schemeClr val="bg1"/>
                </a:solidFill>
                <a:latin typeface="Arial" panose="020B0604020202020204" pitchFamily="34" charset="0"/>
                <a:cs typeface="Arial" panose="020B0604020202020204" pitchFamily="34" charset="0"/>
              </a:rPr>
              <a:t>– weekdays only (Mon–Fri)</a:t>
            </a:r>
          </a:p>
          <a:p>
            <a:pPr>
              <a:spcAft>
                <a:spcPts val="600"/>
              </a:spcAft>
            </a:pPr>
            <a:r>
              <a:rPr lang="en-US" b="1" dirty="0">
                <a:solidFill>
                  <a:schemeClr val="bg1"/>
                </a:solidFill>
                <a:latin typeface="Arial" panose="020B0604020202020204" pitchFamily="34" charset="0"/>
                <a:cs typeface="Arial" panose="020B0604020202020204" pitchFamily="34" charset="0"/>
              </a:rPr>
              <a:t>Time (</a:t>
            </a:r>
            <a:r>
              <a:rPr lang="en-US" b="1" dirty="0" err="1">
                <a:solidFill>
                  <a:schemeClr val="bg1"/>
                </a:solidFill>
                <a:latin typeface="Arial" panose="020B0604020202020204" pitchFamily="34" charset="0"/>
                <a:cs typeface="Arial" panose="020B0604020202020204" pitchFamily="34" charset="0"/>
              </a:rPr>
              <a:t>Válassz</a:t>
            </a:r>
            <a:r>
              <a:rPr lang="en-US" b="1" dirty="0">
                <a:solidFill>
                  <a:schemeClr val="bg1"/>
                </a:solidFill>
                <a:latin typeface="Arial" panose="020B0604020202020204" pitchFamily="34" charset="0"/>
                <a:cs typeface="Arial" panose="020B0604020202020204" pitchFamily="34" charset="0"/>
              </a:rPr>
              <a:t> </a:t>
            </a:r>
            <a:r>
              <a:rPr lang="en-US" b="1" dirty="0" err="1">
                <a:solidFill>
                  <a:schemeClr val="bg1"/>
                </a:solidFill>
                <a:latin typeface="Arial" panose="020B0604020202020204" pitchFamily="34" charset="0"/>
                <a:cs typeface="Arial" panose="020B0604020202020204" pitchFamily="34" charset="0"/>
              </a:rPr>
              <a:t>időpontot</a:t>
            </a:r>
            <a:r>
              <a:rPr lang="en-US" b="1" dirty="0">
                <a:solidFill>
                  <a:schemeClr val="bg1"/>
                </a:solidFill>
                <a:latin typeface="Arial" panose="020B0604020202020204" pitchFamily="34" charset="0"/>
                <a:cs typeface="Arial" panose="020B0604020202020204" pitchFamily="34" charset="0"/>
              </a:rPr>
              <a:t>:) </a:t>
            </a:r>
            <a:r>
              <a:rPr lang="en-US" dirty="0">
                <a:solidFill>
                  <a:schemeClr val="bg1"/>
                </a:solidFill>
                <a:latin typeface="Arial" panose="020B0604020202020204" pitchFamily="34" charset="0"/>
                <a:cs typeface="Arial" panose="020B0604020202020204" pitchFamily="34" charset="0"/>
              </a:rPr>
              <a:t>– slots available 09:00–15:30. Each slot can be reserved by only one user.</a:t>
            </a:r>
          </a:p>
        </p:txBody>
      </p:sp>
      <p:pic>
        <p:nvPicPr>
          <p:cNvPr id="5" name="Kép 4" descr="A képen szöveg, képernyőkép, tervezés látható&#10;&#10;Előfordulhat, hogy a mesterséges intelligencia által létrehozott tartalom helytelen.">
            <a:extLst>
              <a:ext uri="{FF2B5EF4-FFF2-40B4-BE49-F238E27FC236}">
                <a16:creationId xmlns:a16="http://schemas.microsoft.com/office/drawing/2014/main" id="{F0C8D6DC-3E09-B6AD-35C4-E32BCA0AA1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4259" y="2234654"/>
            <a:ext cx="6175183" cy="3533990"/>
          </a:xfrm>
          <a:prstGeom prst="rect">
            <a:avLst/>
          </a:prstGeom>
        </p:spPr>
      </p:pic>
    </p:spTree>
    <p:extLst>
      <p:ext uri="{BB962C8B-B14F-4D97-AF65-F5344CB8AC3E}">
        <p14:creationId xmlns:p14="http://schemas.microsoft.com/office/powerpoint/2010/main" val="3345101632"/>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E05692-1923-9938-BAE3-E6F37F51A80E}"/>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C9137BA1-CE3D-28BA-F05F-70567211A5B4}"/>
              </a:ext>
            </a:extLst>
          </p:cNvPr>
          <p:cNvSpPr>
            <a:spLocks noGrp="1"/>
          </p:cNvSpPr>
          <p:nvPr>
            <p:ph type="title"/>
          </p:nvPr>
        </p:nvSpPr>
        <p:spPr/>
        <p:txBody>
          <a:bodyPr/>
          <a:lstStyle/>
          <a:p>
            <a:pPr algn="ctr"/>
            <a:r>
              <a:rPr lang="en-US" b="1" u="sng" dirty="0">
                <a:solidFill>
                  <a:schemeClr val="bg1"/>
                </a:solidFill>
                <a:latin typeface="Arial" panose="020B0604020202020204" pitchFamily="34" charset="0"/>
                <a:cs typeface="Arial" panose="020B0604020202020204" pitchFamily="34" charset="0"/>
              </a:rPr>
              <a:t>Admin</a:t>
            </a:r>
            <a:endParaRPr lang="hu-HU" b="1" u="sng" dirty="0">
              <a:solidFill>
                <a:schemeClr val="bg1"/>
              </a:solidFill>
              <a:latin typeface="Arial" panose="020B0604020202020204" pitchFamily="34" charset="0"/>
              <a:cs typeface="Arial" panose="020B0604020202020204" pitchFamily="34" charset="0"/>
            </a:endParaRPr>
          </a:p>
        </p:txBody>
      </p:sp>
      <p:sp>
        <p:nvSpPr>
          <p:cNvPr id="11" name="Szövegdoboz 10">
            <a:extLst>
              <a:ext uri="{FF2B5EF4-FFF2-40B4-BE49-F238E27FC236}">
                <a16:creationId xmlns:a16="http://schemas.microsoft.com/office/drawing/2014/main" id="{76E60B43-05E4-0A6D-BB6C-6C3FE217F8C0}"/>
              </a:ext>
            </a:extLst>
          </p:cNvPr>
          <p:cNvSpPr txBox="1"/>
          <p:nvPr/>
        </p:nvSpPr>
        <p:spPr>
          <a:xfrm>
            <a:off x="221659" y="2339655"/>
            <a:ext cx="5391201" cy="3323987"/>
          </a:xfrm>
          <a:prstGeom prst="rect">
            <a:avLst/>
          </a:prstGeom>
          <a:noFill/>
        </p:spPr>
        <p:txBody>
          <a:bodyPr wrap="square">
            <a:spAutoFit/>
          </a:bodyPr>
          <a:lstStyle/>
          <a:p>
            <a:pPr>
              <a:spcAft>
                <a:spcPts val="600"/>
              </a:spcAft>
            </a:pPr>
            <a:r>
              <a:rPr lang="en-US" dirty="0">
                <a:solidFill>
                  <a:schemeClr val="bg1"/>
                </a:solidFill>
                <a:latin typeface="Arial" panose="020B0604020202020204" pitchFamily="34" charset="0"/>
                <a:cs typeface="Arial" panose="020B0604020202020204" pitchFamily="34" charset="0"/>
              </a:rPr>
              <a:t>When an admin clicks the Admin page, they’re taken to the Manage Bookings page, which displays all appointments in a table:</a:t>
            </a:r>
          </a:p>
          <a:p>
            <a:pPr>
              <a:spcAft>
                <a:spcPts val="600"/>
              </a:spcAft>
            </a:pPr>
            <a:endParaRPr lang="en-US" dirty="0">
              <a:solidFill>
                <a:schemeClr val="bg1"/>
              </a:solidFill>
              <a:latin typeface="Arial" panose="020B0604020202020204" pitchFamily="34" charset="0"/>
              <a:cs typeface="Arial" panose="020B0604020202020204" pitchFamily="34" charset="0"/>
            </a:endParaRPr>
          </a:p>
          <a:p>
            <a:pPr>
              <a:spcAft>
                <a:spcPts val="600"/>
              </a:spcAft>
            </a:pPr>
            <a:r>
              <a:rPr lang="en-US" b="1" dirty="0">
                <a:solidFill>
                  <a:schemeClr val="bg1"/>
                </a:solidFill>
                <a:latin typeface="Arial" panose="020B0604020202020204" pitchFamily="34" charset="0"/>
                <a:cs typeface="Arial" panose="020B0604020202020204" pitchFamily="34" charset="0"/>
              </a:rPr>
              <a:t>Name:</a:t>
            </a:r>
            <a:r>
              <a:rPr lang="en-US" dirty="0">
                <a:solidFill>
                  <a:schemeClr val="bg1"/>
                </a:solidFill>
                <a:latin typeface="Arial" panose="020B0604020202020204" pitchFamily="34" charset="0"/>
                <a:cs typeface="Arial" panose="020B0604020202020204" pitchFamily="34" charset="0"/>
              </a:rPr>
              <a:t> the user who made the booking</a:t>
            </a:r>
          </a:p>
          <a:p>
            <a:pPr>
              <a:spcAft>
                <a:spcPts val="600"/>
              </a:spcAft>
            </a:pPr>
            <a:r>
              <a:rPr lang="en-US" b="1" dirty="0">
                <a:solidFill>
                  <a:schemeClr val="bg1"/>
                </a:solidFill>
                <a:latin typeface="Arial" panose="020B0604020202020204" pitchFamily="34" charset="0"/>
                <a:cs typeface="Arial" panose="020B0604020202020204" pitchFamily="34" charset="0"/>
              </a:rPr>
              <a:t>Date: </a:t>
            </a:r>
            <a:r>
              <a:rPr lang="en-US" dirty="0">
                <a:solidFill>
                  <a:schemeClr val="bg1"/>
                </a:solidFill>
                <a:latin typeface="Arial" panose="020B0604020202020204" pitchFamily="34" charset="0"/>
                <a:cs typeface="Arial" panose="020B0604020202020204" pitchFamily="34" charset="0"/>
              </a:rPr>
              <a:t>the booked weekday (Mon–Fri)</a:t>
            </a:r>
          </a:p>
          <a:p>
            <a:pPr>
              <a:spcAft>
                <a:spcPts val="600"/>
              </a:spcAft>
            </a:pPr>
            <a:r>
              <a:rPr lang="en-US" b="1" dirty="0">
                <a:solidFill>
                  <a:schemeClr val="bg1"/>
                </a:solidFill>
                <a:latin typeface="Arial" panose="020B0604020202020204" pitchFamily="34" charset="0"/>
                <a:cs typeface="Arial" panose="020B0604020202020204" pitchFamily="34" charset="0"/>
              </a:rPr>
              <a:t>Time: </a:t>
            </a:r>
            <a:r>
              <a:rPr lang="en-US" dirty="0">
                <a:solidFill>
                  <a:schemeClr val="bg1"/>
                </a:solidFill>
                <a:latin typeface="Arial" panose="020B0604020202020204" pitchFamily="34" charset="0"/>
                <a:cs typeface="Arial" panose="020B0604020202020204" pitchFamily="34" charset="0"/>
              </a:rPr>
              <a:t>the reserved time slot</a:t>
            </a:r>
          </a:p>
          <a:p>
            <a:pPr>
              <a:spcAft>
                <a:spcPts val="600"/>
              </a:spcAft>
            </a:pPr>
            <a:r>
              <a:rPr lang="en-US" b="1" dirty="0">
                <a:solidFill>
                  <a:schemeClr val="bg1"/>
                </a:solidFill>
                <a:latin typeface="Arial" panose="020B0604020202020204" pitchFamily="34" charset="0"/>
                <a:cs typeface="Arial" panose="020B0604020202020204" pitchFamily="34" charset="0"/>
              </a:rPr>
              <a:t>Action: </a:t>
            </a:r>
            <a:r>
              <a:rPr lang="en-US" dirty="0">
                <a:solidFill>
                  <a:schemeClr val="bg1"/>
                </a:solidFill>
                <a:latin typeface="Arial" panose="020B0604020202020204" pitchFamily="34" charset="0"/>
                <a:cs typeface="Arial" panose="020B0604020202020204" pitchFamily="34" charset="0"/>
              </a:rPr>
              <a:t>a Delete button allowing the admin to cancel that booking</a:t>
            </a:r>
          </a:p>
          <a:p>
            <a:pPr>
              <a:spcAft>
                <a:spcPts val="600"/>
              </a:spcAft>
            </a:pPr>
            <a:r>
              <a:rPr lang="en-US" b="1" u="sng" dirty="0">
                <a:solidFill>
                  <a:schemeClr val="bg1"/>
                </a:solidFill>
                <a:latin typeface="Arial" panose="020B0604020202020204" pitchFamily="34" charset="0"/>
                <a:cs typeface="Arial" panose="020B0604020202020204" pitchFamily="34" charset="0"/>
              </a:rPr>
              <a:t>Only administrators can access this page.</a:t>
            </a:r>
          </a:p>
        </p:txBody>
      </p:sp>
      <p:pic>
        <p:nvPicPr>
          <p:cNvPr id="4" name="Kép 3" descr="A képen szöveg, képernyőkép, autó látható&#10;&#10;Előfordulhat, hogy a mesterséges intelligencia által létrehozott tartalom helytelen.">
            <a:extLst>
              <a:ext uri="{FF2B5EF4-FFF2-40B4-BE49-F238E27FC236}">
                <a16:creationId xmlns:a16="http://schemas.microsoft.com/office/drawing/2014/main" id="{E281111F-7941-182F-D74C-64DE058C5B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8048" y="2234653"/>
            <a:ext cx="6175183" cy="3533990"/>
          </a:xfrm>
          <a:prstGeom prst="rect">
            <a:avLst/>
          </a:prstGeom>
        </p:spPr>
      </p:pic>
    </p:spTree>
    <p:extLst>
      <p:ext uri="{BB962C8B-B14F-4D97-AF65-F5344CB8AC3E}">
        <p14:creationId xmlns:p14="http://schemas.microsoft.com/office/powerpoint/2010/main" val="3883158505"/>
      </p:ext>
    </p:extLst>
  </p:cSld>
  <p:clrMapOvr>
    <a:masterClrMapping/>
  </p:clrMapOvr>
  <p:transition spd="slow">
    <p:wipe/>
  </p:transition>
</p:sld>
</file>

<file path=ppt/theme/theme1.xml><?xml version="1.0" encoding="utf-8"?>
<a:theme xmlns:a="http://schemas.openxmlformats.org/drawingml/2006/main" name="Office-té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284</TotalTime>
  <Words>810</Words>
  <Application>Microsoft Office PowerPoint</Application>
  <PresentationFormat>Szélesvásznú</PresentationFormat>
  <Paragraphs>59</Paragraphs>
  <Slides>14</Slides>
  <Notes>0</Notes>
  <HiddenSlides>0</HiddenSlides>
  <MMClips>0</MMClips>
  <ScaleCrop>false</ScaleCrop>
  <HeadingPairs>
    <vt:vector size="6" baseType="variant">
      <vt:variant>
        <vt:lpstr>Használt betűtípusok</vt:lpstr>
      </vt:variant>
      <vt:variant>
        <vt:i4>3</vt:i4>
      </vt:variant>
      <vt:variant>
        <vt:lpstr>Téma</vt:lpstr>
      </vt:variant>
      <vt:variant>
        <vt:i4>1</vt:i4>
      </vt:variant>
      <vt:variant>
        <vt:lpstr>Diacímek</vt:lpstr>
      </vt:variant>
      <vt:variant>
        <vt:i4>14</vt:i4>
      </vt:variant>
    </vt:vector>
  </HeadingPairs>
  <TitlesOfParts>
    <vt:vector size="18" baseType="lpstr">
      <vt:lpstr>Aptos</vt:lpstr>
      <vt:lpstr>Aptos Display</vt:lpstr>
      <vt:lpstr>Arial</vt:lpstr>
      <vt:lpstr>Office-téma</vt:lpstr>
      <vt:lpstr>Barbershop</vt:lpstr>
      <vt:lpstr>Home page</vt:lpstr>
      <vt:lpstr>Contact Information &amp; Opening Hours</vt:lpstr>
      <vt:lpstr>About Us</vt:lpstr>
      <vt:lpstr>Login</vt:lpstr>
      <vt:lpstr>Registration</vt:lpstr>
      <vt:lpstr>Loggined Home page</vt:lpstr>
      <vt:lpstr>Appointment</vt:lpstr>
      <vt:lpstr>Admin</vt:lpstr>
      <vt:lpstr>Teamwork</vt:lpstr>
      <vt:lpstr>Tests</vt:lpstr>
      <vt:lpstr>Figma Design</vt:lpstr>
      <vt:lpstr>Responsive Design and JWT Token</vt:lpstr>
      <vt:lpstr>PowerPoint-bemutató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Shjs Jdkd</dc:creator>
  <cp:lastModifiedBy>Shjs Jdkd</cp:lastModifiedBy>
  <cp:revision>40</cp:revision>
  <dcterms:created xsi:type="dcterms:W3CDTF">2025-02-23T18:05:04Z</dcterms:created>
  <dcterms:modified xsi:type="dcterms:W3CDTF">2025-04-28T15:40:44Z</dcterms:modified>
</cp:coreProperties>
</file>

<file path=docProps/thumbnail.jpeg>
</file>